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39"/>
  </p:notesMasterIdLst>
  <p:handoutMasterIdLst>
    <p:handoutMasterId r:id="rId40"/>
  </p:handoutMasterIdLst>
  <p:sldIdLst>
    <p:sldId id="359" r:id="rId3"/>
    <p:sldId id="408" r:id="rId4"/>
    <p:sldId id="409" r:id="rId5"/>
    <p:sldId id="410" r:id="rId6"/>
    <p:sldId id="411" r:id="rId7"/>
    <p:sldId id="412" r:id="rId8"/>
    <p:sldId id="365" r:id="rId9"/>
    <p:sldId id="368" r:id="rId10"/>
    <p:sldId id="407" r:id="rId11"/>
    <p:sldId id="369" r:id="rId12"/>
    <p:sldId id="370" r:id="rId13"/>
    <p:sldId id="371" r:id="rId14"/>
    <p:sldId id="372" r:id="rId15"/>
    <p:sldId id="403" r:id="rId16"/>
    <p:sldId id="374" r:id="rId17"/>
    <p:sldId id="375" r:id="rId18"/>
    <p:sldId id="376" r:id="rId19"/>
    <p:sldId id="377" r:id="rId20"/>
    <p:sldId id="378" r:id="rId21"/>
    <p:sldId id="379" r:id="rId22"/>
    <p:sldId id="380" r:id="rId23"/>
    <p:sldId id="404" r:id="rId24"/>
    <p:sldId id="405" r:id="rId25"/>
    <p:sldId id="383" r:id="rId26"/>
    <p:sldId id="406" r:id="rId27"/>
    <p:sldId id="385" r:id="rId28"/>
    <p:sldId id="386" r:id="rId29"/>
    <p:sldId id="387" r:id="rId30"/>
    <p:sldId id="388" r:id="rId31"/>
    <p:sldId id="389" r:id="rId32"/>
    <p:sldId id="390" r:id="rId33"/>
    <p:sldId id="391" r:id="rId34"/>
    <p:sldId id="397" r:id="rId35"/>
    <p:sldId id="398" r:id="rId36"/>
    <p:sldId id="401" r:id="rId37"/>
    <p:sldId id="402" r:id="rId38"/>
  </p:sldIdLst>
  <p:sldSz cx="9144000" cy="6858000" type="screen4x3"/>
  <p:notesSz cx="7010400" cy="9296400"/>
  <p:custDataLst>
    <p:tags r:id="rId41"/>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536">
          <p15:clr>
            <a:srgbClr val="A4A3A4"/>
          </p15:clr>
        </p15:guide>
        <p15:guide id="2" pos="3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3793" autoAdjust="0"/>
    <p:restoredTop sz="50000" autoAdjust="0"/>
  </p:normalViewPr>
  <p:slideViewPr>
    <p:cSldViewPr snapToGrid="0" showGuides="1">
      <p:cViewPr varScale="1">
        <p:scale>
          <a:sx n="96" d="100"/>
          <a:sy n="96" d="100"/>
        </p:scale>
        <p:origin x="1314" y="90"/>
      </p:cViewPr>
      <p:guideLst>
        <p:guide orient="horz" pos="536"/>
        <p:guide pos="33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5" d="100"/>
          <a:sy n="55" d="100"/>
        </p:scale>
        <p:origin x="2576" y="2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E6C2202-47DE-9E4C-9534-1209FEAE8056}"/>
              </a:ext>
            </a:extLst>
          </p:cNvPr>
          <p:cNvSpPr>
            <a:spLocks noGrp="1" noChangeArrowheads="1"/>
          </p:cNvSpPr>
          <p:nvPr>
            <p:ph type="hdr" sz="quarter"/>
          </p:nvPr>
        </p:nvSpPr>
        <p:spPr bwMode="auto">
          <a:xfrm>
            <a:off x="1" y="2"/>
            <a:ext cx="3038145" cy="465743"/>
          </a:xfrm>
          <a:prstGeom prst="rect">
            <a:avLst/>
          </a:prstGeom>
          <a:noFill/>
          <a:ln>
            <a:noFill/>
          </a:ln>
          <a:effectLst/>
          <a:extLst/>
        </p:spPr>
        <p:txBody>
          <a:bodyPr vert="horz" wrap="square" lIns="91853" tIns="45927" rIns="91853" bIns="45927" numCol="1" anchor="t" anchorCtr="0" compatLnSpc="1">
            <a:prstTxWarp prst="textNoShape">
              <a:avLst/>
            </a:prstTxWarp>
          </a:bodyPr>
          <a:lstStyle>
            <a:lvl1pPr defTabSz="919510" eaLnBrk="1" hangingPunct="1">
              <a:defRPr sz="1300">
                <a:latin typeface="Times New Roman" pitchFamily="18" charset="0"/>
                <a:cs typeface="Arial" charset="0"/>
              </a:defRPr>
            </a:lvl1pPr>
          </a:lstStyle>
          <a:p>
            <a:pPr>
              <a:defRPr/>
            </a:pPr>
            <a:endParaRPr lang="en-US" altLang="en-US"/>
          </a:p>
        </p:txBody>
      </p:sp>
      <p:sp>
        <p:nvSpPr>
          <p:cNvPr id="24579" name="Rectangle 3">
            <a:extLst>
              <a:ext uri="{FF2B5EF4-FFF2-40B4-BE49-F238E27FC236}">
                <a16:creationId xmlns:a16="http://schemas.microsoft.com/office/drawing/2014/main" id="{7DC1B568-8D5D-4E41-99F5-0D58337B383D}"/>
              </a:ext>
            </a:extLst>
          </p:cNvPr>
          <p:cNvSpPr>
            <a:spLocks noGrp="1" noChangeArrowheads="1"/>
          </p:cNvSpPr>
          <p:nvPr>
            <p:ph type="dt" sz="quarter" idx="1"/>
          </p:nvPr>
        </p:nvSpPr>
        <p:spPr bwMode="auto">
          <a:xfrm>
            <a:off x="3972258" y="2"/>
            <a:ext cx="3038144" cy="465743"/>
          </a:xfrm>
          <a:prstGeom prst="rect">
            <a:avLst/>
          </a:prstGeom>
          <a:noFill/>
          <a:ln>
            <a:noFill/>
          </a:ln>
          <a:effectLst/>
          <a:extLst/>
        </p:spPr>
        <p:txBody>
          <a:bodyPr vert="horz" wrap="square" lIns="91853" tIns="45927" rIns="91853" bIns="45927" numCol="1" anchor="t" anchorCtr="0" compatLnSpc="1">
            <a:prstTxWarp prst="textNoShape">
              <a:avLst/>
            </a:prstTxWarp>
          </a:bodyPr>
          <a:lstStyle>
            <a:lvl1pPr algn="r" defTabSz="919510" eaLnBrk="1" hangingPunct="1">
              <a:defRPr sz="1300">
                <a:latin typeface="Times New Roman" pitchFamily="18" charset="0"/>
                <a:cs typeface="Arial" charset="0"/>
              </a:defRPr>
            </a:lvl1pPr>
          </a:lstStyle>
          <a:p>
            <a:pPr>
              <a:defRPr/>
            </a:pPr>
            <a:endParaRPr lang="en-US" altLang="en-US"/>
          </a:p>
        </p:txBody>
      </p:sp>
      <p:sp>
        <p:nvSpPr>
          <p:cNvPr id="24580" name="Rectangle 4">
            <a:extLst>
              <a:ext uri="{FF2B5EF4-FFF2-40B4-BE49-F238E27FC236}">
                <a16:creationId xmlns:a16="http://schemas.microsoft.com/office/drawing/2014/main" id="{BEA7D09D-44D0-7B4A-B338-4078DE6DBA04}"/>
              </a:ext>
            </a:extLst>
          </p:cNvPr>
          <p:cNvSpPr>
            <a:spLocks noGrp="1" noChangeArrowheads="1"/>
          </p:cNvSpPr>
          <p:nvPr>
            <p:ph type="ftr" sz="quarter" idx="2"/>
          </p:nvPr>
        </p:nvSpPr>
        <p:spPr bwMode="auto">
          <a:xfrm>
            <a:off x="1" y="8830658"/>
            <a:ext cx="3038145" cy="465742"/>
          </a:xfrm>
          <a:prstGeom prst="rect">
            <a:avLst/>
          </a:prstGeom>
          <a:noFill/>
          <a:ln>
            <a:noFill/>
          </a:ln>
          <a:effectLst/>
          <a:extLst/>
        </p:spPr>
        <p:txBody>
          <a:bodyPr vert="horz" wrap="square" lIns="91853" tIns="45927" rIns="91853" bIns="45927" numCol="1" anchor="b" anchorCtr="0" compatLnSpc="1">
            <a:prstTxWarp prst="textNoShape">
              <a:avLst/>
            </a:prstTxWarp>
          </a:bodyPr>
          <a:lstStyle>
            <a:lvl1pPr defTabSz="919510" eaLnBrk="1" hangingPunct="1">
              <a:defRPr sz="1300">
                <a:latin typeface="Times New Roman" pitchFamily="18" charset="0"/>
                <a:cs typeface="Arial" charset="0"/>
              </a:defRPr>
            </a:lvl1pPr>
          </a:lstStyle>
          <a:p>
            <a:pPr>
              <a:defRPr/>
            </a:pPr>
            <a:endParaRPr lang="en-US" altLang="en-US"/>
          </a:p>
        </p:txBody>
      </p:sp>
      <p:sp>
        <p:nvSpPr>
          <p:cNvPr id="24581" name="Rectangle 5">
            <a:extLst>
              <a:ext uri="{FF2B5EF4-FFF2-40B4-BE49-F238E27FC236}">
                <a16:creationId xmlns:a16="http://schemas.microsoft.com/office/drawing/2014/main" id="{2C29EFA9-2044-FC4A-BAF4-0D68A6FBB246}"/>
              </a:ext>
            </a:extLst>
          </p:cNvPr>
          <p:cNvSpPr>
            <a:spLocks noGrp="1" noChangeArrowheads="1"/>
          </p:cNvSpPr>
          <p:nvPr>
            <p:ph type="sldNum" sz="quarter" idx="3"/>
          </p:nvPr>
        </p:nvSpPr>
        <p:spPr bwMode="auto">
          <a:xfrm>
            <a:off x="3972258" y="8830658"/>
            <a:ext cx="3038144" cy="465742"/>
          </a:xfrm>
          <a:prstGeom prst="rect">
            <a:avLst/>
          </a:prstGeom>
          <a:noFill/>
          <a:ln>
            <a:noFill/>
          </a:ln>
          <a:effectLst/>
          <a:extLst/>
        </p:spPr>
        <p:txBody>
          <a:bodyPr vert="horz" wrap="square" lIns="91853" tIns="45927" rIns="91853" bIns="45927" numCol="1" anchor="b" anchorCtr="0" compatLnSpc="1">
            <a:prstTxWarp prst="textNoShape">
              <a:avLst/>
            </a:prstTxWarp>
          </a:bodyPr>
          <a:lstStyle>
            <a:lvl1pPr algn="r" defTabSz="918115" eaLnBrk="1" hangingPunct="1">
              <a:defRPr sz="1300">
                <a:latin typeface="Times New Roman" panose="02020603050405020304" pitchFamily="18" charset="0"/>
              </a:defRPr>
            </a:lvl1pPr>
          </a:lstStyle>
          <a:p>
            <a:pPr>
              <a:defRPr/>
            </a:pPr>
            <a:fld id="{4C73A788-4BC5-4C47-9CEC-8FAC6D6668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2F2989C-755F-5C46-AA40-5448692ABDF4}"/>
              </a:ext>
            </a:extLst>
          </p:cNvPr>
          <p:cNvSpPr>
            <a:spLocks noGrp="1" noChangeArrowheads="1"/>
          </p:cNvSpPr>
          <p:nvPr>
            <p:ph type="hdr" sz="quarter"/>
          </p:nvPr>
        </p:nvSpPr>
        <p:spPr bwMode="auto">
          <a:xfrm>
            <a:off x="1" y="2"/>
            <a:ext cx="3038145" cy="465743"/>
          </a:xfrm>
          <a:prstGeom prst="rect">
            <a:avLst/>
          </a:prstGeom>
          <a:noFill/>
          <a:ln>
            <a:noFill/>
          </a:ln>
          <a:effectLst/>
          <a:extLst/>
        </p:spPr>
        <p:txBody>
          <a:bodyPr vert="horz" wrap="square" lIns="91853" tIns="45927" rIns="91853" bIns="45927" numCol="1" anchor="t" anchorCtr="0" compatLnSpc="1">
            <a:prstTxWarp prst="textNoShape">
              <a:avLst/>
            </a:prstTxWarp>
          </a:bodyPr>
          <a:lstStyle>
            <a:lvl1pPr defTabSz="919510" eaLnBrk="1" hangingPunct="1">
              <a:defRPr sz="1300">
                <a:latin typeface="Times New Roman" pitchFamily="18" charset="0"/>
                <a:cs typeface="Arial" charset="0"/>
              </a:defRPr>
            </a:lvl1pPr>
          </a:lstStyle>
          <a:p>
            <a:pPr>
              <a:defRPr/>
            </a:pPr>
            <a:endParaRPr lang="en-US" altLang="en-US"/>
          </a:p>
        </p:txBody>
      </p:sp>
      <p:sp>
        <p:nvSpPr>
          <p:cNvPr id="21507" name="Rectangle 3">
            <a:extLst>
              <a:ext uri="{FF2B5EF4-FFF2-40B4-BE49-F238E27FC236}">
                <a16:creationId xmlns:a16="http://schemas.microsoft.com/office/drawing/2014/main" id="{2E1E2CB1-DF73-8D4F-86CF-31BB7CB5BE88}"/>
              </a:ext>
            </a:extLst>
          </p:cNvPr>
          <p:cNvSpPr>
            <a:spLocks noGrp="1" noChangeArrowheads="1"/>
          </p:cNvSpPr>
          <p:nvPr>
            <p:ph type="dt" idx="1"/>
          </p:nvPr>
        </p:nvSpPr>
        <p:spPr bwMode="auto">
          <a:xfrm>
            <a:off x="3972258" y="2"/>
            <a:ext cx="3038144" cy="465743"/>
          </a:xfrm>
          <a:prstGeom prst="rect">
            <a:avLst/>
          </a:prstGeom>
          <a:noFill/>
          <a:ln>
            <a:noFill/>
          </a:ln>
          <a:effectLst/>
          <a:extLst/>
        </p:spPr>
        <p:txBody>
          <a:bodyPr vert="horz" wrap="square" lIns="91853" tIns="45927" rIns="91853" bIns="45927" numCol="1" anchor="t" anchorCtr="0" compatLnSpc="1">
            <a:prstTxWarp prst="textNoShape">
              <a:avLst/>
            </a:prstTxWarp>
          </a:bodyPr>
          <a:lstStyle>
            <a:lvl1pPr algn="r" defTabSz="919510" eaLnBrk="1" hangingPunct="1">
              <a:defRPr sz="1300">
                <a:latin typeface="Times New Roman" pitchFamily="18" charset="0"/>
                <a:cs typeface="Arial" charset="0"/>
              </a:defRPr>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D98B0523-BB12-1A45-B116-4DD9B33F3666}"/>
              </a:ext>
            </a:extLst>
          </p:cNvPr>
          <p:cNvSpPr>
            <a:spLocks noGrp="1" noChangeArrowheads="1"/>
          </p:cNvSpPr>
          <p:nvPr>
            <p:ph type="body" sz="quarter" idx="3"/>
          </p:nvPr>
        </p:nvSpPr>
        <p:spPr bwMode="auto">
          <a:xfrm>
            <a:off x="934113" y="4416100"/>
            <a:ext cx="5142177" cy="4183995"/>
          </a:xfrm>
          <a:prstGeom prst="rect">
            <a:avLst/>
          </a:prstGeom>
          <a:noFill/>
          <a:ln>
            <a:noFill/>
          </a:ln>
          <a:effectLst/>
          <a:extLst/>
        </p:spPr>
        <p:txBody>
          <a:bodyPr vert="horz" wrap="square" lIns="91853" tIns="45927" rIns="91853" bIns="459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087D9D58-160D-F247-89D5-3D37D723810C}"/>
              </a:ext>
            </a:extLst>
          </p:cNvPr>
          <p:cNvSpPr>
            <a:spLocks noGrp="1" noChangeArrowheads="1"/>
          </p:cNvSpPr>
          <p:nvPr>
            <p:ph type="ftr" sz="quarter" idx="4"/>
          </p:nvPr>
        </p:nvSpPr>
        <p:spPr bwMode="auto">
          <a:xfrm>
            <a:off x="1" y="8830658"/>
            <a:ext cx="3038145" cy="465742"/>
          </a:xfrm>
          <a:prstGeom prst="rect">
            <a:avLst/>
          </a:prstGeom>
          <a:noFill/>
          <a:ln>
            <a:noFill/>
          </a:ln>
          <a:effectLst/>
          <a:extLst/>
        </p:spPr>
        <p:txBody>
          <a:bodyPr vert="horz" wrap="square" lIns="91853" tIns="45927" rIns="91853" bIns="45927" numCol="1" anchor="b" anchorCtr="0" compatLnSpc="1">
            <a:prstTxWarp prst="textNoShape">
              <a:avLst/>
            </a:prstTxWarp>
          </a:bodyPr>
          <a:lstStyle>
            <a:lvl1pPr defTabSz="919510" eaLnBrk="1" hangingPunct="1">
              <a:defRPr sz="1300">
                <a:latin typeface="Times New Roman" pitchFamily="18" charset="0"/>
                <a:cs typeface="Arial" charset="0"/>
              </a:defRPr>
            </a:lvl1pPr>
          </a:lstStyle>
          <a:p>
            <a:pPr>
              <a:defRPr/>
            </a:pPr>
            <a:endParaRPr lang="en-US" altLang="en-US"/>
          </a:p>
        </p:txBody>
      </p:sp>
      <p:sp>
        <p:nvSpPr>
          <p:cNvPr id="21511" name="Rectangle 7">
            <a:extLst>
              <a:ext uri="{FF2B5EF4-FFF2-40B4-BE49-F238E27FC236}">
                <a16:creationId xmlns:a16="http://schemas.microsoft.com/office/drawing/2014/main" id="{6BCE3140-D6E4-F549-88B8-351D41376A6A}"/>
              </a:ext>
            </a:extLst>
          </p:cNvPr>
          <p:cNvSpPr>
            <a:spLocks noGrp="1" noChangeArrowheads="1"/>
          </p:cNvSpPr>
          <p:nvPr>
            <p:ph type="sldNum" sz="quarter" idx="5"/>
          </p:nvPr>
        </p:nvSpPr>
        <p:spPr bwMode="auto">
          <a:xfrm>
            <a:off x="3972258" y="8830658"/>
            <a:ext cx="3038144" cy="465742"/>
          </a:xfrm>
          <a:prstGeom prst="rect">
            <a:avLst/>
          </a:prstGeom>
          <a:noFill/>
          <a:ln>
            <a:noFill/>
          </a:ln>
          <a:effectLst/>
          <a:extLst/>
        </p:spPr>
        <p:txBody>
          <a:bodyPr vert="horz" wrap="square" lIns="91853" tIns="45927" rIns="91853" bIns="45927" numCol="1" anchor="b" anchorCtr="0" compatLnSpc="1">
            <a:prstTxWarp prst="textNoShape">
              <a:avLst/>
            </a:prstTxWarp>
          </a:bodyPr>
          <a:lstStyle>
            <a:lvl1pPr algn="r" defTabSz="918115" eaLnBrk="1" hangingPunct="1">
              <a:defRPr sz="1300">
                <a:latin typeface="Times New Roman" panose="02020603050405020304" pitchFamily="18" charset="0"/>
              </a:defRPr>
            </a:lvl1pPr>
          </a:lstStyle>
          <a:p>
            <a:pPr>
              <a:defRPr/>
            </a:pPr>
            <a:fld id="{510BDCB0-4070-4D81-A521-7F68CBCBD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8674BAC7-7B77-4EDD-989F-5D492C5BDC2B}" type="slidenum">
              <a:rPr lang="en-US" altLang="en-US" sz="1300">
                <a:latin typeface="Times New Roman" panose="02020603050405020304" pitchFamily="18" charset="0"/>
              </a:rPr>
              <a:pPr/>
              <a:t>1</a:t>
            </a:fld>
            <a:endParaRPr lang="en-US" altLang="en-US" sz="1300">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xfrm>
            <a:off x="742628" y="4324082"/>
            <a:ext cx="5801106"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261" indent="-165261" eaLnBrk="1" hangingPunct="1">
              <a:buFontTx/>
              <a:buChar char="•"/>
            </a:pPr>
            <a:r>
              <a:rPr lang="en-US" altLang="en-US" dirty="0">
                <a:latin typeface="Arial" panose="020B0604020202020204" pitchFamily="34" charset="0"/>
                <a:cs typeface="Arial" panose="020B0604020202020204" pitchFamily="34" charset="0"/>
              </a:rPr>
              <a:t>Welcome! In the past two years, the FAA has been replacing the Practical Test Standards (PTS) with the Airman Certification Standard</a:t>
            </a:r>
          </a:p>
          <a:p>
            <a:pPr marL="165261" indent="-165261" eaLnBrk="1" hangingPunct="1">
              <a:buFontTx/>
              <a:buChar char="•"/>
            </a:pPr>
            <a:r>
              <a:rPr lang="en-US" altLang="en-US" dirty="0">
                <a:latin typeface="Arial" panose="020B0604020202020204" pitchFamily="34" charset="0"/>
                <a:cs typeface="Arial" panose="020B0604020202020204" pitchFamily="34" charset="0"/>
              </a:rPr>
              <a:t> s (ACS).  The Private Pilot – Airplane (PAR) ACS and Instrument Rating – Airplane (IRA) ACS were released two years ago, and the Commercial Pilot – Airplane (CAX) ACS was released last year.</a:t>
            </a:r>
          </a:p>
          <a:p>
            <a:pPr marL="165261" indent="-165261" eaLnBrk="1" hangingPunct="1">
              <a:buFontTx/>
              <a:buChar char="•"/>
            </a:pPr>
            <a:endParaRPr lang="en-US" altLang="en-US" dirty="0">
              <a:latin typeface="Arial" panose="020B0604020202020204" pitchFamily="34" charset="0"/>
              <a:cs typeface="Arial" panose="020B0604020202020204" pitchFamily="34" charset="0"/>
            </a:endParaRPr>
          </a:p>
          <a:p>
            <a:pPr marL="165261" indent="-165261" eaLnBrk="1" hangingPunct="1">
              <a:buFontTx/>
              <a:buChar char="•"/>
            </a:pPr>
            <a:r>
              <a:rPr lang="en-US" altLang="en-US" dirty="0">
                <a:latin typeface="Arial" panose="020B0604020202020204" pitchFamily="34" charset="0"/>
                <a:cs typeface="Arial" panose="020B0604020202020204" pitchFamily="34" charset="0"/>
              </a:rPr>
              <a:t>For 2018, the PAR, IRA and CAX have all undergone revisions.  These revisions were driven by many factors, and we will discuss those change drivers, what was changed, and how those changes will affect you, the end user.</a:t>
            </a:r>
          </a:p>
          <a:p>
            <a:pPr marL="165261" indent="-165261" eaLnBrk="1" hangingPunct="1">
              <a:buFontTx/>
              <a:buChar char="•"/>
            </a:pPr>
            <a:endParaRPr lang="en-US" altLang="en-US" dirty="0">
              <a:latin typeface="Arial" panose="020B0604020202020204" pitchFamily="34" charset="0"/>
              <a:cs typeface="Arial" panose="020B0604020202020204" pitchFamily="34" charset="0"/>
            </a:endParaRPr>
          </a:p>
          <a:p>
            <a:pPr marL="165261" indent="-165261" eaLnBrk="1" hangingPunct="1">
              <a:buFontTx/>
              <a:buChar char="•"/>
            </a:pPr>
            <a:r>
              <a:rPr lang="en-US" altLang="en-US" dirty="0">
                <a:latin typeface="Arial" panose="020B0604020202020204" pitchFamily="34" charset="0"/>
                <a:cs typeface="Arial" panose="020B0604020202020204" pitchFamily="34" charset="0"/>
              </a:rPr>
              <a:t>This presentation will cover the PAR, IRA, and CAX individually, many of the changes will be shown to you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xfrm>
            <a:off x="418373" y="4416100"/>
            <a:ext cx="6341004"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What changed?  </a:t>
            </a:r>
          </a:p>
          <a:p>
            <a:r>
              <a:rPr lang="en-US" altLang="en-US" dirty="0">
                <a:latin typeface="Arial" panose="020B0604020202020204" pitchFamily="34" charset="0"/>
                <a:cs typeface="Arial" panose="020B0604020202020204" pitchFamily="34" charset="0"/>
              </a:rPr>
              <a:t>As we progress through this presentation, you will see that the changes are editorial, meaning that a word was wrong or a comma was in the wrong place.  </a:t>
            </a:r>
          </a:p>
          <a:p>
            <a:r>
              <a:rPr lang="en-US" altLang="en-US" dirty="0">
                <a:latin typeface="Arial" panose="020B0604020202020204" pitchFamily="34" charset="0"/>
                <a:cs typeface="Arial" panose="020B0604020202020204" pitchFamily="34" charset="0"/>
              </a:rPr>
              <a:t>As I said earlier, one of our goals was to align like Tasks and elements amongst the three ACS documents.  Of course, there are more like Tasks between the PAR and CAX.  But, there are some that are common to all three.  For example a single-engine approach in a multiengine airplane.  </a:t>
            </a:r>
          </a:p>
          <a:p>
            <a:r>
              <a:rPr lang="en-US" altLang="en-US" dirty="0">
                <a:latin typeface="Arial" panose="020B0604020202020204" pitchFamily="34" charset="0"/>
                <a:cs typeface="Arial" panose="020B0604020202020204" pitchFamily="34" charset="0"/>
              </a:rPr>
              <a:t>Other changes that you will see is that we have moved some Task elements around, we have even combined some elements to make them more clear, with the goal of making them easier to use.  I will point out some of these as we go through this presentation.</a:t>
            </a:r>
          </a:p>
          <a:p>
            <a:r>
              <a:rPr lang="en-US" altLang="en-US" dirty="0">
                <a:latin typeface="Arial" panose="020B0604020202020204" pitchFamily="34" charset="0"/>
                <a:cs typeface="Arial" panose="020B0604020202020204" pitchFamily="34" charset="0"/>
              </a:rPr>
              <a:t>Updates to the Appendices – The Appendices are an important part of each of the ACSs.  There are test taking tips, testing qualifications (from the appropriate parts of 14 CFR part 61), English Language requirements, Safety of Flight, and a lot more information that is useful to an applicant, an instructor, and evaluators.  We have made some changes here too.  I will cover some of those.</a:t>
            </a:r>
          </a:p>
          <a:p>
            <a:r>
              <a:rPr lang="en-US" altLang="en-US" dirty="0">
                <a:latin typeface="Arial" panose="020B0604020202020204" pitchFamily="34" charset="0"/>
                <a:cs typeface="Arial" panose="020B0604020202020204" pitchFamily="34" charset="0"/>
              </a:rPr>
              <a:t>A few standards have also changed.  I will also hit some of these in this presentation.</a:t>
            </a:r>
          </a:p>
          <a:p>
            <a:endParaRPr lang="en-US" altLang="en-US" dirty="0">
              <a:latin typeface="Arial" panose="020B0604020202020204" pitchFamily="34" charset="0"/>
              <a:cs typeface="Arial" panose="020B0604020202020204" pitchFamily="34" charset="0"/>
            </a:endParaRP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585">
              <a:defRPr sz="2300">
                <a:solidFill>
                  <a:schemeClr val="tx1"/>
                </a:solidFill>
                <a:latin typeface="Arial" panose="020B0604020202020204" pitchFamily="34" charset="0"/>
                <a:cs typeface="Arial" panose="020B0604020202020204" pitchFamily="34" charset="0"/>
              </a:defRPr>
            </a:lvl1pPr>
            <a:lvl2pPr marL="714600" indent="-273905" defTabSz="916585">
              <a:defRPr sz="2300">
                <a:solidFill>
                  <a:schemeClr val="tx1"/>
                </a:solidFill>
                <a:latin typeface="Arial" panose="020B0604020202020204" pitchFamily="34" charset="0"/>
                <a:cs typeface="Arial" panose="020B0604020202020204" pitchFamily="34" charset="0"/>
              </a:defRPr>
            </a:lvl2pPr>
            <a:lvl3pPr marL="1098677" indent="-218818" defTabSz="916585">
              <a:defRPr sz="2300">
                <a:solidFill>
                  <a:schemeClr val="tx1"/>
                </a:solidFill>
                <a:latin typeface="Arial" panose="020B0604020202020204" pitchFamily="34" charset="0"/>
                <a:cs typeface="Arial" panose="020B0604020202020204" pitchFamily="34" charset="0"/>
              </a:defRPr>
            </a:lvl3pPr>
            <a:lvl4pPr marL="1540903" indent="-218818" defTabSz="916585">
              <a:defRPr sz="2300">
                <a:solidFill>
                  <a:schemeClr val="tx1"/>
                </a:solidFill>
                <a:latin typeface="Arial" panose="020B0604020202020204" pitchFamily="34" charset="0"/>
                <a:cs typeface="Arial" panose="020B0604020202020204" pitchFamily="34" charset="0"/>
              </a:defRPr>
            </a:lvl4pPr>
            <a:lvl5pPr marL="1981598" indent="-218818" defTabSz="916585">
              <a:defRPr sz="2300">
                <a:solidFill>
                  <a:schemeClr val="tx1"/>
                </a:solidFill>
                <a:latin typeface="Arial" panose="020B0604020202020204" pitchFamily="34" charset="0"/>
                <a:cs typeface="Arial" panose="020B0604020202020204" pitchFamily="34" charset="0"/>
              </a:defRPr>
            </a:lvl5pPr>
            <a:lvl6pPr marL="2422293" indent="-218818" defTabSz="91658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658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658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658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CE791123-7480-4579-942E-BAC1F3D51724}"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a:ln/>
        </p:spPr>
      </p:sp>
      <p:sp>
        <p:nvSpPr>
          <p:cNvPr id="17411" name="Notes Placeholder 2"/>
          <p:cNvSpPr>
            <a:spLocks noGrp="1"/>
          </p:cNvSpPr>
          <p:nvPr>
            <p:ph type="body" idx="1"/>
          </p:nvPr>
        </p:nvSpPr>
        <p:spPr>
          <a:xfrm>
            <a:off x="606169" y="4414563"/>
            <a:ext cx="5801106"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As a user of the ACSs, the best place to start when looking for changes is the Major Enhancements page.  This page will give you a pretty good look at what has changed, but, not always the place the change was made.  For example, we replaced, “raise/lower the landing gear, raise/lower the flaps” with “Configure the airplane as per the manufacturer’s recommendations.”  This is a change that was made in many places.  And to list all of them was not practical.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So, please take some time to review the ACS or ACSs that you will use.  This might sound strange to some people, but, read the document.  </a:t>
            </a: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E7FFF773-F613-428E-9A98-5DEDC8DA74E1}" type="slidenum">
              <a:rPr lang="en-US" altLang="en-US" sz="1300">
                <a:latin typeface="Times New Roman" panose="02020603050405020304" pitchFamily="18" charset="0"/>
                <a:ea typeface="MS PGothic" panose="020B0600070205080204" pitchFamily="34" charset="-128"/>
              </a:rPr>
              <a:pPr/>
              <a:t>11</a:t>
            </a:fld>
            <a:endParaRPr lang="en-US" altLang="en-US" sz="130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a:ln/>
        </p:spPr>
      </p:sp>
      <p:sp>
        <p:nvSpPr>
          <p:cNvPr id="19459" name="Notes Placeholder 2"/>
          <p:cNvSpPr>
            <a:spLocks noGrp="1"/>
          </p:cNvSpPr>
          <p:nvPr>
            <p:ph type="body" idx="1"/>
          </p:nvPr>
        </p:nvSpPr>
        <p:spPr>
          <a:xfrm>
            <a:off x="606169" y="4414563"/>
            <a:ext cx="5801106"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91" indent="-4591"/>
            <a:r>
              <a:rPr lang="en-US" altLang="en-US" dirty="0">
                <a:latin typeface="Arial" panose="020B0604020202020204" pitchFamily="34" charset="0"/>
                <a:cs typeface="Arial" panose="020B0604020202020204" pitchFamily="34" charset="0"/>
              </a:rPr>
              <a:t>Within the past year, the FAA went through a reorganization.  Gone are the days of Regions, such as the Southwest Region, the Southern Region etc.  The individual Flight Standards District Offices are still in place, and the way you, the flying public, will more than likely still talk with the same FAA employees like you always have. </a:t>
            </a:r>
          </a:p>
          <a:p>
            <a:pPr marL="4591" indent="-4591"/>
            <a:r>
              <a:rPr lang="en-US" altLang="en-US" dirty="0">
                <a:latin typeface="Arial" panose="020B0604020202020204" pitchFamily="34" charset="0"/>
                <a:cs typeface="Arial" panose="020B0604020202020204" pitchFamily="34" charset="0"/>
              </a:rPr>
              <a:t>The change that will be most visible to you, will be that the routing codes for some of the Divisions/Branches that you might have contact with have changed.  Such as the Airman Certification Branch.  They are now identified as AFB-720, not AFS-760 like you are used to.</a:t>
            </a:r>
          </a:p>
          <a:p>
            <a:pPr marL="4591" indent="-4591"/>
            <a:r>
              <a:rPr lang="en-US" altLang="en-US" dirty="0">
                <a:latin typeface="Arial" panose="020B0604020202020204" pitchFamily="34" charset="0"/>
                <a:cs typeface="Arial" panose="020B0604020202020204" pitchFamily="34" charset="0"/>
              </a:rPr>
              <a:t>The other change you should see is that FAA employees are to refer to these Divisions/Branches by their official names.  So, we will refer to the testing branch as “The Airman Testing Branch”, not AFS-630.  Through this presentation, I will try to use both names, as all of us become accustomed to this change.   This is a global change you will see in all of the ACSs.  </a:t>
            </a:r>
          </a:p>
          <a:p>
            <a:pPr marL="171381" indent="-171381"/>
            <a:r>
              <a:rPr lang="en-US" altLang="en-US" dirty="0">
                <a:latin typeface="Arial" panose="020B0604020202020204" pitchFamily="34" charset="0"/>
                <a:cs typeface="Arial" panose="020B0604020202020204" pitchFamily="34" charset="0"/>
              </a:rPr>
              <a:t>  </a:t>
            </a:r>
          </a:p>
          <a:p>
            <a:pPr marL="171381" indent="-171381"/>
            <a:endParaRPr lang="en-US" altLang="en-US" dirty="0">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900">
              <a:defRPr sz="2300">
                <a:solidFill>
                  <a:schemeClr val="tx1"/>
                </a:solidFill>
                <a:latin typeface="Arial" panose="020B0604020202020204" pitchFamily="34" charset="0"/>
                <a:cs typeface="Arial" panose="020B0604020202020204" pitchFamily="34" charset="0"/>
              </a:defRPr>
            </a:lvl1pPr>
            <a:lvl2pPr marL="714600" indent="-273905" defTabSz="957900">
              <a:defRPr sz="2300">
                <a:solidFill>
                  <a:schemeClr val="tx1"/>
                </a:solidFill>
                <a:latin typeface="Arial" panose="020B0604020202020204" pitchFamily="34" charset="0"/>
                <a:cs typeface="Arial" panose="020B0604020202020204" pitchFamily="34" charset="0"/>
              </a:defRPr>
            </a:lvl2pPr>
            <a:lvl3pPr marL="1100208" indent="-218818" defTabSz="957900">
              <a:defRPr sz="2300">
                <a:solidFill>
                  <a:schemeClr val="tx1"/>
                </a:solidFill>
                <a:latin typeface="Arial" panose="020B0604020202020204" pitchFamily="34" charset="0"/>
                <a:cs typeface="Arial" panose="020B0604020202020204" pitchFamily="34" charset="0"/>
              </a:defRPr>
            </a:lvl3pPr>
            <a:lvl4pPr marL="1540903" indent="-218818" defTabSz="957900">
              <a:defRPr sz="2300">
                <a:solidFill>
                  <a:schemeClr val="tx1"/>
                </a:solidFill>
                <a:latin typeface="Arial" panose="020B0604020202020204" pitchFamily="34" charset="0"/>
                <a:cs typeface="Arial" panose="020B0604020202020204" pitchFamily="34" charset="0"/>
              </a:defRPr>
            </a:lvl4pPr>
            <a:lvl5pPr marL="1981598" indent="-218818" defTabSz="957900">
              <a:defRPr sz="2300">
                <a:solidFill>
                  <a:schemeClr val="tx1"/>
                </a:solidFill>
                <a:latin typeface="Arial" panose="020B0604020202020204" pitchFamily="34" charset="0"/>
                <a:cs typeface="Arial" panose="020B0604020202020204" pitchFamily="34" charset="0"/>
              </a:defRPr>
            </a:lvl5pPr>
            <a:lvl6pPr marL="242229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35BF6709-DD60-4C19-840A-A85B6D1AFBB4}" type="slidenum">
              <a:rPr lang="en-US" altLang="en-US" sz="1300">
                <a:latin typeface="Times New Roman" panose="02020603050405020304" pitchFamily="18" charset="0"/>
              </a:rPr>
              <a:pPr/>
              <a:t>12</a:t>
            </a:fld>
            <a:endParaRPr lang="en-US" altLang="en-US" sz="13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57CFC346-5945-3B42-849A-D72591C016D1}"/>
              </a:ext>
            </a:extLst>
          </p:cNvPr>
          <p:cNvSpPr>
            <a:spLocks noGrp="1"/>
          </p:cNvSpPr>
          <p:nvPr>
            <p:ph type="body" idx="1"/>
          </p:nvPr>
        </p:nvSpPr>
        <p:spPr>
          <a:xfrm>
            <a:off x="606169" y="4535745"/>
            <a:ext cx="5801106" cy="41839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cs typeface="Arial" panose="020B0604020202020204" pitchFamily="34" charset="0"/>
              </a:rPr>
              <a:t>As I think everyone has seen by now, the requirement to use a complex airplane for the SE commercial and SE CFI practical test has been eliminated.  The work group did anticipate that this change might happen after these ACSs were activated.  To prepare for this change, we decided to use, “Configure the airplane as per the manufacturer’s recommendations.”  For example, if an airplane that is fixed gear, but, has a constant speed propeller is used for a practical test, the applicant is to be tested as per the manufacturer’s recommendations.  This is to be a catch-all for any airplane that meets the requirements of 61.45 for a practical test. </a:t>
            </a:r>
          </a:p>
          <a:p>
            <a:pPr>
              <a:defRPr/>
            </a:pPr>
            <a:r>
              <a:rPr lang="en-US" altLang="en-US" dirty="0">
                <a:latin typeface="Arial" panose="020B0604020202020204" pitchFamily="34" charset="0"/>
                <a:cs typeface="Arial" panose="020B0604020202020204" pitchFamily="34" charset="0"/>
              </a:rPr>
              <a:t>Tasks/Elements:  There are only a few Tasks and Elements that are used in all three of the ACSs.  You will see many more like Tasks/Elements between the PAR and CAX.  Our goal was to make these Tasks/Elements the same.  One that is the same across all three is adding an ME with an instrument rating.  All three must do an instrument approach.  You will see that these are the same.  For the PAR and CAX, you should see that all like Tasks/Elements are the same, except for the standards for the maneuver between the certification categories.  </a:t>
            </a:r>
          </a:p>
          <a:p>
            <a:pPr>
              <a:defRPr/>
            </a:pPr>
            <a:r>
              <a:rPr lang="en-US" altLang="en-US" dirty="0">
                <a:latin typeface="Arial" panose="020B0604020202020204" pitchFamily="34" charset="0"/>
                <a:cs typeface="Arial" panose="020B0604020202020204" pitchFamily="34" charset="0"/>
              </a:rPr>
              <a:t>     </a:t>
            </a:r>
          </a:p>
          <a:p>
            <a:pPr marL="171381" indent="-171381">
              <a:defRPr/>
            </a:pPr>
            <a:endParaRPr lang="en-US" altLang="en-US" dirty="0">
              <a:latin typeface="Arial" panose="020B0604020202020204" pitchFamily="34" charset="0"/>
              <a:cs typeface="Arial" panose="020B0604020202020204" pitchFamily="34" charset="0"/>
            </a:endParaRP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900">
              <a:defRPr sz="2300">
                <a:solidFill>
                  <a:schemeClr val="tx1"/>
                </a:solidFill>
                <a:latin typeface="Arial" panose="020B0604020202020204" pitchFamily="34" charset="0"/>
                <a:cs typeface="Arial" panose="020B0604020202020204" pitchFamily="34" charset="0"/>
              </a:defRPr>
            </a:lvl1pPr>
            <a:lvl2pPr marL="714600" indent="-273905" defTabSz="957900">
              <a:defRPr sz="2300">
                <a:solidFill>
                  <a:schemeClr val="tx1"/>
                </a:solidFill>
                <a:latin typeface="Arial" panose="020B0604020202020204" pitchFamily="34" charset="0"/>
                <a:cs typeface="Arial" panose="020B0604020202020204" pitchFamily="34" charset="0"/>
              </a:defRPr>
            </a:lvl2pPr>
            <a:lvl3pPr marL="1100208" indent="-218818" defTabSz="957900">
              <a:defRPr sz="2300">
                <a:solidFill>
                  <a:schemeClr val="tx1"/>
                </a:solidFill>
                <a:latin typeface="Arial" panose="020B0604020202020204" pitchFamily="34" charset="0"/>
                <a:cs typeface="Arial" panose="020B0604020202020204" pitchFamily="34" charset="0"/>
              </a:defRPr>
            </a:lvl3pPr>
            <a:lvl4pPr marL="1540903" indent="-218818" defTabSz="957900">
              <a:defRPr sz="2300">
                <a:solidFill>
                  <a:schemeClr val="tx1"/>
                </a:solidFill>
                <a:latin typeface="Arial" panose="020B0604020202020204" pitchFamily="34" charset="0"/>
                <a:cs typeface="Arial" panose="020B0604020202020204" pitchFamily="34" charset="0"/>
              </a:defRPr>
            </a:lvl4pPr>
            <a:lvl5pPr marL="1981598" indent="-218818" defTabSz="957900">
              <a:defRPr sz="2300">
                <a:solidFill>
                  <a:schemeClr val="tx1"/>
                </a:solidFill>
                <a:latin typeface="Arial" panose="020B0604020202020204" pitchFamily="34" charset="0"/>
                <a:cs typeface="Arial" panose="020B0604020202020204" pitchFamily="34" charset="0"/>
              </a:defRPr>
            </a:lvl5pPr>
            <a:lvl6pPr marL="242229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C6528954-82F8-46C0-8F03-0F05E4F017DB}" type="slidenum">
              <a:rPr lang="en-US" altLang="en-US" sz="1300">
                <a:latin typeface="Times New Roman" panose="02020603050405020304" pitchFamily="18" charset="0"/>
              </a:rPr>
              <a:pPr/>
              <a:t>13</a:t>
            </a:fld>
            <a:endParaRPr lang="en-US" altLang="en-US" sz="13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p:cNvSpPr>
          <p:nvPr>
            <p:ph type="body" idx="1"/>
          </p:nvPr>
        </p:nvSpPr>
        <p:spPr>
          <a:xfrm>
            <a:off x="604648" y="4414563"/>
            <a:ext cx="5801106"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cs typeface="Arial" panose="020B0604020202020204" pitchFamily="34" charset="0"/>
              </a:rPr>
              <a:t>BasicMed</a:t>
            </a:r>
            <a:r>
              <a:rPr lang="en-US" altLang="en-US" dirty="0">
                <a:latin typeface="Arial" panose="020B0604020202020204" pitchFamily="34" charset="0"/>
                <a:cs typeface="Arial" panose="020B0604020202020204" pitchFamily="34" charset="0"/>
              </a:rPr>
              <a:t> has been allowed for about a year now.  It has now been placed in the ACSs.  It is now a testing element for both the KT and the practical test.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Special Air Traffic Rules (SATR) and Special Flight Rules Area (SFRA) are now testing elements also.  You will see that we included “if applicable” in the Element.  If a person is taking a practical test where SATR or SFRA does not apply to their area, this item is not to be tested.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We included Runway Lighting Systems to the Communications and Lights Signals Task.  We realized as we were revising the ACSs that we did not have runway light systems as a testing item.  This now allows Runway Light Systems to be tested. </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6130" indent="-275434" defTabSz="918115">
              <a:defRPr sz="2300">
                <a:solidFill>
                  <a:schemeClr val="tx1"/>
                </a:solidFill>
                <a:latin typeface="Arial" panose="020B0604020202020204" pitchFamily="34" charset="0"/>
                <a:cs typeface="Arial" panose="020B0604020202020204" pitchFamily="34" charset="0"/>
              </a:defRPr>
            </a:lvl2pPr>
            <a:lvl3pPr marL="1101738" indent="-220348" defTabSz="918115">
              <a:defRPr sz="2300">
                <a:solidFill>
                  <a:schemeClr val="tx1"/>
                </a:solidFill>
                <a:latin typeface="Arial" panose="020B0604020202020204" pitchFamily="34" charset="0"/>
                <a:cs typeface="Arial" panose="020B0604020202020204" pitchFamily="34" charset="0"/>
              </a:defRPr>
            </a:lvl3pPr>
            <a:lvl4pPr marL="1542433" indent="-220348" defTabSz="918115">
              <a:defRPr sz="2300">
                <a:solidFill>
                  <a:schemeClr val="tx1"/>
                </a:solidFill>
                <a:latin typeface="Arial" panose="020B0604020202020204" pitchFamily="34" charset="0"/>
                <a:cs typeface="Arial" panose="020B0604020202020204" pitchFamily="34" charset="0"/>
              </a:defRPr>
            </a:lvl4pPr>
            <a:lvl5pPr marL="1983128" indent="-220348" defTabSz="918115">
              <a:defRPr sz="2300">
                <a:solidFill>
                  <a:schemeClr val="tx1"/>
                </a:solidFill>
                <a:latin typeface="Arial" panose="020B0604020202020204" pitchFamily="34" charset="0"/>
                <a:cs typeface="Arial" panose="020B0604020202020204" pitchFamily="34" charset="0"/>
              </a:defRPr>
            </a:lvl5pPr>
            <a:lvl6pPr marL="2423823" indent="-22034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4518" indent="-22034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5213" indent="-22034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5908" indent="-22034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932567EC-876C-4575-80E0-1F5204CC3A1E}" type="slidenum">
              <a:rPr lang="en-US" altLang="en-US" sz="1300">
                <a:latin typeface="Times New Roman" panose="02020603050405020304" pitchFamily="18" charset="0"/>
              </a:rPr>
              <a:pPr/>
              <a:t>14</a:t>
            </a:fld>
            <a:endParaRPr lang="en-US" altLang="en-US" sz="13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9F43948F-7611-7E49-8812-C337C8090260}"/>
              </a:ext>
            </a:extLst>
          </p:cNvPr>
          <p:cNvSpPr>
            <a:spLocks noGrp="1"/>
          </p:cNvSpPr>
          <p:nvPr>
            <p:ph type="body" idx="1"/>
          </p:nvPr>
        </p:nvSpPr>
        <p:spPr>
          <a:xfrm>
            <a:off x="696575" y="4535746"/>
            <a:ext cx="5801106" cy="41839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1100" dirty="0">
                <a:latin typeface="Arial" panose="020B0604020202020204" pitchFamily="34" charset="0"/>
                <a:cs typeface="Arial" panose="020B0604020202020204" pitchFamily="34" charset="0"/>
              </a:rPr>
              <a:t>Here you see the Normal Approach and Landing Task with the Skill 10 and the changes that were made in the PAR ACS.  The top example, from 2017 did not include the standard of landing within 400 feet or on a specified point.  It is now included in the 2018 PAR ACS.  This was an item that we received many comments about.  We agreed and it has been added back into the standard.  The proper pitch attitude at touchdown is now also included . The other change you see here is that we removed the ASEL, AMEL, ASES, and AMES.  This Task applies to all classes in the airplane category.  So, the airplane’s longitudinal axis will be aligned with and over the runway (land planes) or the landing path (seaplanes).  </a:t>
            </a:r>
          </a:p>
          <a:p>
            <a:pPr eaLnBrk="1" hangingPunct="1">
              <a:defRPr/>
            </a:pPr>
            <a:endParaRPr lang="en-US" altLang="en-US" sz="1100" dirty="0">
              <a:latin typeface="Arial" panose="020B0604020202020204" pitchFamily="34" charset="0"/>
              <a:cs typeface="Arial" panose="020B0604020202020204" pitchFamily="34" charset="0"/>
            </a:endParaRPr>
          </a:p>
          <a:p>
            <a:pPr eaLnBrk="1" hangingPunct="1">
              <a:defRPr/>
            </a:pPr>
            <a:r>
              <a:rPr lang="en-US" altLang="en-US" sz="1100" dirty="0">
                <a:latin typeface="Arial" panose="020B0604020202020204" pitchFamily="34" charset="0"/>
                <a:cs typeface="Arial" panose="020B0604020202020204" pitchFamily="34" charset="0"/>
              </a:rPr>
              <a:t>AOO IX, Task A, Emergency Descent and Landing, added airspeed and altitude standards.  This is another one of our finds as we reviewed the PAR ACS.  The CAX had an airspeed and altitude standard, the PAR did not.  So, this standard was added to the PAR ACS.  </a:t>
            </a:r>
          </a:p>
          <a:p>
            <a:pPr marL="169838" indent="-169838" eaLnBrk="1" hangingPunct="1">
              <a:buFontTx/>
              <a:buChar char="•"/>
              <a:defRPr/>
            </a:pPr>
            <a:endParaRPr lang="en-US" altLang="en-US" dirty="0">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900">
              <a:defRPr sz="2300">
                <a:solidFill>
                  <a:schemeClr val="tx1"/>
                </a:solidFill>
                <a:latin typeface="Arial" panose="020B0604020202020204" pitchFamily="34" charset="0"/>
                <a:cs typeface="Arial" panose="020B0604020202020204" pitchFamily="34" charset="0"/>
              </a:defRPr>
            </a:lvl1pPr>
            <a:lvl2pPr marL="714600" indent="-273905" defTabSz="957900">
              <a:defRPr sz="2300">
                <a:solidFill>
                  <a:schemeClr val="tx1"/>
                </a:solidFill>
                <a:latin typeface="Arial" panose="020B0604020202020204" pitchFamily="34" charset="0"/>
                <a:cs typeface="Arial" panose="020B0604020202020204" pitchFamily="34" charset="0"/>
              </a:defRPr>
            </a:lvl2pPr>
            <a:lvl3pPr marL="1100208" indent="-218818" defTabSz="957900">
              <a:defRPr sz="2300">
                <a:solidFill>
                  <a:schemeClr val="tx1"/>
                </a:solidFill>
                <a:latin typeface="Arial" panose="020B0604020202020204" pitchFamily="34" charset="0"/>
                <a:cs typeface="Arial" panose="020B0604020202020204" pitchFamily="34" charset="0"/>
              </a:defRPr>
            </a:lvl3pPr>
            <a:lvl4pPr marL="1540903" indent="-218818" defTabSz="957900">
              <a:defRPr sz="2300">
                <a:solidFill>
                  <a:schemeClr val="tx1"/>
                </a:solidFill>
                <a:latin typeface="Arial" panose="020B0604020202020204" pitchFamily="34" charset="0"/>
                <a:cs typeface="Arial" panose="020B0604020202020204" pitchFamily="34" charset="0"/>
              </a:defRPr>
            </a:lvl4pPr>
            <a:lvl5pPr marL="1981598" indent="-218818" defTabSz="957900">
              <a:defRPr sz="2300">
                <a:solidFill>
                  <a:schemeClr val="tx1"/>
                </a:solidFill>
                <a:latin typeface="Arial" panose="020B0604020202020204" pitchFamily="34" charset="0"/>
                <a:cs typeface="Arial" panose="020B0604020202020204" pitchFamily="34" charset="0"/>
              </a:defRPr>
            </a:lvl5pPr>
            <a:lvl6pPr marL="242229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4BADDF40-05F3-47CF-BFA4-8080490761EF}" type="slidenum">
              <a:rPr lang="en-US" altLang="en-US" sz="1300">
                <a:latin typeface="Times New Roman" panose="02020603050405020304" pitchFamily="18" charset="0"/>
              </a:rPr>
              <a:pPr/>
              <a:t>15</a:t>
            </a:fld>
            <a:endParaRPr lang="en-US" altLang="en-US" sz="13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xfrm>
            <a:off x="1182093" y="4416100"/>
            <a:ext cx="4649258"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cs typeface="Arial" panose="020B0604020202020204" pitchFamily="34" charset="0"/>
              </a:rPr>
              <a:t>You will see that the ME Tasks and Elements have the most changes.  As we were reviewing and comparing the PAR/IRA/CAX ACSs we saw that these maneuvers were very different.  So, we made them the same.  You see that we added “Simulated” in the Task name, this is to show that the engine failure is to be simulated.  To reinforce this we also added that the evaluator is to establish zero thrust on the inoperative engine in Skill 2.  Also in the Task name we added “solely” to Reference by Instruments” this aligns this maneuver as it is described in Part 61.  You will also see in Skill 4, we deleted “bank angle” and replaced it with “Use flight controls in the proper combination as recommended by the manufacturer.”  This allows the applicant to follow the proper procedure for an engine failure as it is outlined in the POH/AFM.   </a:t>
            </a: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85C67D98-A205-4249-9D56-D73C90EE088F}" type="slidenum">
              <a:rPr lang="en-US" altLang="en-US" sz="1300">
                <a:latin typeface="Times New Roman" panose="02020603050405020304" pitchFamily="18" charset="0"/>
              </a:rPr>
              <a:pPr/>
              <a:t>16</a:t>
            </a:fld>
            <a:endParaRPr lang="en-US" altLang="en-US" sz="13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p:cNvSpPr>
          <p:nvPr>
            <p:ph type="body" idx="1"/>
          </p:nvPr>
        </p:nvSpPr>
        <p:spPr>
          <a:xfrm>
            <a:off x="606169" y="4414563"/>
            <a:ext cx="5801106"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changes that were made to AOO X, Task C, “Multiengine Operations” on the previous slide above were also applied to Task D on this slide.  For reference I put the 2017 Task name here, to compare it to the 2018 Task name.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One other small change on this page, is that the landing and Completing the checklist are now two separate Elements.  Since these are two separate steps, they needed to have two </a:t>
            </a:r>
            <a:r>
              <a:rPr lang="en-US" altLang="en-US" dirty="0" err="1">
                <a:latin typeface="Arial" panose="020B0604020202020204" pitchFamily="34" charset="0"/>
                <a:cs typeface="Arial" panose="020B0604020202020204" pitchFamily="34" charset="0"/>
              </a:rPr>
              <a:t>sparate</a:t>
            </a:r>
            <a:r>
              <a:rPr lang="en-US" altLang="en-US" dirty="0">
                <a:latin typeface="Arial" panose="020B0604020202020204" pitchFamily="34" charset="0"/>
                <a:cs typeface="Arial" panose="020B0604020202020204" pitchFamily="34" charset="0"/>
              </a:rPr>
              <a:t> elements.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While I have pointed out these changes, you are encouraged to look at these Tasks, and all of them to become familiar with the changes.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standards have not changed in these Tasks.  However, you will see new language that is used.  The reason for this change is to not box an applicant, their instructor, or the evaluator into an element that cannot be done, or is unsafe for them to do in the airplane that is being used for the practical test.</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44BE83BE-D013-493F-8D69-B16680FA15AD}" type="slidenum">
              <a:rPr lang="en-US" altLang="en-US" sz="1300">
                <a:latin typeface="Times New Roman" panose="02020603050405020304" pitchFamily="18" charset="0"/>
              </a:rPr>
              <a:pPr/>
              <a:t>17</a:t>
            </a:fld>
            <a:endParaRPr lang="en-US" altLang="en-US" sz="13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xfrm>
            <a:off x="604648" y="4414563"/>
            <a:ext cx="5801106"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Please review the English Standard that is in Appendix 1,  There have been some updates.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 new part of Appendix 3 has been added about the Airman Knowledge Test Report.  The importance of an applicant using their correct name, in the same way (spelling, and order) throughout the certification process is very important.  When an applicant uses a different spelling, or order of their name(s) for the KT and then for the PT in IACARA (or with a paper 8710-1 application), this can and will delay the processing of their application at Airman Records.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Appendix 5, “Practical Test Roles, Responsibilities, and Outcomes” has additional information.  For an Unsatisfactory performance, there have been some changes here also.  We have heard for years the complaint, “why does the applicant fail the entire AOO, if they only failed one Task.”  Well, the answer is found in the rule.  Due to this being anchored in part 61, we cannot make that change here.  We must follow what the rule allows, or does not allow.  However, we did attempt to make the process easier to follow.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In the current ACSs for PAR and CAX we left out an important sentence from the PTS.  We have put the requirement for a person who wants to add an instrument rating when they remove a Center Thrust Limitation that they must also complete the requirements for removing the “Airplane Multiengine VFR Only” limitation.   </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endParaRPr lang="en-US" altLang="en-US" dirty="0"/>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900">
              <a:defRPr sz="2300">
                <a:solidFill>
                  <a:schemeClr val="tx1"/>
                </a:solidFill>
                <a:latin typeface="Arial" panose="020B0604020202020204" pitchFamily="34" charset="0"/>
                <a:cs typeface="Arial" panose="020B0604020202020204" pitchFamily="34" charset="0"/>
              </a:defRPr>
            </a:lvl1pPr>
            <a:lvl2pPr marL="714600" indent="-273905" defTabSz="957900">
              <a:defRPr sz="2300">
                <a:solidFill>
                  <a:schemeClr val="tx1"/>
                </a:solidFill>
                <a:latin typeface="Arial" panose="020B0604020202020204" pitchFamily="34" charset="0"/>
                <a:cs typeface="Arial" panose="020B0604020202020204" pitchFamily="34" charset="0"/>
              </a:defRPr>
            </a:lvl2pPr>
            <a:lvl3pPr marL="1100208" indent="-218818" defTabSz="957900">
              <a:defRPr sz="2300">
                <a:solidFill>
                  <a:schemeClr val="tx1"/>
                </a:solidFill>
                <a:latin typeface="Arial" panose="020B0604020202020204" pitchFamily="34" charset="0"/>
                <a:cs typeface="Arial" panose="020B0604020202020204" pitchFamily="34" charset="0"/>
              </a:defRPr>
            </a:lvl3pPr>
            <a:lvl4pPr marL="1540903" indent="-218818" defTabSz="957900">
              <a:defRPr sz="2300">
                <a:solidFill>
                  <a:schemeClr val="tx1"/>
                </a:solidFill>
                <a:latin typeface="Arial" panose="020B0604020202020204" pitchFamily="34" charset="0"/>
                <a:cs typeface="Arial" panose="020B0604020202020204" pitchFamily="34" charset="0"/>
              </a:defRPr>
            </a:lvl4pPr>
            <a:lvl5pPr marL="1981598" indent="-218818" defTabSz="957900">
              <a:defRPr sz="2300">
                <a:solidFill>
                  <a:schemeClr val="tx1"/>
                </a:solidFill>
                <a:latin typeface="Arial" panose="020B0604020202020204" pitchFamily="34" charset="0"/>
                <a:cs typeface="Arial" panose="020B0604020202020204" pitchFamily="34" charset="0"/>
              </a:defRPr>
            </a:lvl5pPr>
            <a:lvl6pPr marL="242229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445392A3-6196-4F8C-8E5C-435A9E247F0F}" type="slidenum">
              <a:rPr lang="en-US" altLang="en-US" sz="1300">
                <a:latin typeface="Times New Roman" panose="02020603050405020304" pitchFamily="18" charset="0"/>
              </a:rPr>
              <a:pPr/>
              <a:t>18</a:t>
            </a:fld>
            <a:endParaRPr lang="en-US" altLang="en-US" sz="130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p:cNvSpPr>
          <p:nvPr>
            <p:ph type="body" idx="1"/>
          </p:nvPr>
        </p:nvSpPr>
        <p:spPr>
          <a:xfrm>
            <a:off x="1133409" y="4276224"/>
            <a:ext cx="4454526"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Appendix 6:Safety of Flight, Multiengine Considerations.  We have removed the requirement for an ME airplane to be used that was not certified with inflight unfeathering capability.</a:t>
            </a:r>
          </a:p>
          <a:p>
            <a:pPr eaLnBrk="1" hangingPunct="1"/>
            <a:r>
              <a:rPr lang="en-US" altLang="en-US" dirty="0">
                <a:latin typeface="Arial" panose="020B0604020202020204" pitchFamily="34" charset="0"/>
                <a:cs typeface="Arial" panose="020B0604020202020204" pitchFamily="34" charset="0"/>
              </a:rPr>
              <a:t>We also removed the language about the a type rating.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Appendix 7 says that the airplane used for the practical test must meet the requirements in 61.45.  This change was made to remain consistent with the CAX ACS and the removal of the complex airplane for the practical test.</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Appendices 9 and 10 have been updated to show changes to the references used and the appropriate abbreviations and acronyms.</a:t>
            </a:r>
          </a:p>
          <a:p>
            <a:pPr eaLnBrk="1" hangingPunct="1"/>
            <a:endParaRPr lang="en-US" altLang="en-US" dirty="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6505F433-3195-4B36-A026-70EA79540775}" type="slidenum">
              <a:rPr lang="en-US" altLang="en-US" sz="1300">
                <a:latin typeface="Times New Roman" panose="02020603050405020304" pitchFamily="18" charset="0"/>
              </a:rPr>
              <a:pPr/>
              <a:t>19</a:t>
            </a:fld>
            <a:endParaRPr lang="en-US" altLang="en-US" sz="13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there are some introductions I will like to make, and I will cover some Webinar operating procedures.</a:t>
            </a:r>
          </a:p>
          <a:p>
            <a:r>
              <a:rPr lang="en-US" dirty="0"/>
              <a:t>I am Robert Terry, I am assigned to the Airman Testing Branch, AFS-630, as an Operations Aviation Safety Inspector.</a:t>
            </a:r>
          </a:p>
          <a:p>
            <a:r>
              <a:rPr lang="en-US" dirty="0"/>
              <a:t>Our panelists today are: Margaret Morrison, Ricky Krietemeyer, and Jeff Spangler, from the Airman Testing Branch; and from the Airman Training and Certification Branch, AFS-810, we have Richard Orentzel and Jim Ciccone.  All of our panelists are also Operations Inspectors.</a:t>
            </a:r>
          </a:p>
          <a:p>
            <a:r>
              <a:rPr lang="en-US" dirty="0"/>
              <a:t>During the Webinar, the panelists will answer your questions.  They will do their best to give you an answer during the Webinar.  For those questions that they are not able to answer due to time, or if the answer requires an interpretation of the rules, we will need to send you an answer in an email.  All the questions and answers will be sent to all who have registered for the Webinar.   I will also send this power point and my notes to everyone who registered for the Webinar.  Please feel free to use this presentation if needed for any training or testing purposes.  </a:t>
            </a:r>
          </a:p>
        </p:txBody>
      </p:sp>
      <p:sp>
        <p:nvSpPr>
          <p:cNvPr id="4" name="Slide Number Placeholder 3"/>
          <p:cNvSpPr>
            <a:spLocks noGrp="1"/>
          </p:cNvSpPr>
          <p:nvPr>
            <p:ph type="sldNum" sz="quarter" idx="10"/>
          </p:nvPr>
        </p:nvSpPr>
        <p:spPr/>
        <p:txBody>
          <a:bodyPr/>
          <a:lstStyle/>
          <a:p>
            <a:pPr>
              <a:defRPr/>
            </a:pPr>
            <a:fld id="{510BDCB0-4070-4D81-A521-7F68CBCBD1BF}" type="slidenum">
              <a:rPr lang="en-US" altLang="en-US" smtClean="0"/>
              <a:pPr>
                <a:defRPr/>
              </a:pPr>
              <a:t>2</a:t>
            </a:fld>
            <a:endParaRPr lang="en-US" altLang="en-US"/>
          </a:p>
        </p:txBody>
      </p:sp>
    </p:spTree>
    <p:extLst>
      <p:ext uri="{BB962C8B-B14F-4D97-AF65-F5344CB8AC3E}">
        <p14:creationId xmlns:p14="http://schemas.microsoft.com/office/powerpoint/2010/main" val="288761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p:cNvSpPr>
          <p:nvPr>
            <p:ph type="body" idx="1"/>
          </p:nvPr>
        </p:nvSpPr>
        <p:spPr>
          <a:xfrm>
            <a:off x="1133409" y="4276224"/>
            <a:ext cx="4454526"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cs typeface="Arial" panose="020B0604020202020204" pitchFamily="34" charset="0"/>
              </a:rPr>
              <a:t>Next up is the IRA ACS.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If you compare the PAR/IRA/CAX ACSs, you will see that there are common changes that have been made.  For example, the FAA reorganization and </a:t>
            </a:r>
            <a:r>
              <a:rPr lang="en-US" altLang="en-US" sz="1100" dirty="0" err="1">
                <a:latin typeface="Arial" panose="020B0604020202020204" pitchFamily="34" charset="0"/>
                <a:cs typeface="Arial" panose="020B0604020202020204" pitchFamily="34" charset="0"/>
              </a:rPr>
              <a:t>BasicMed</a:t>
            </a:r>
            <a:r>
              <a:rPr lang="en-US" altLang="en-US" sz="1100" dirty="0">
                <a:latin typeface="Arial" panose="020B0604020202020204" pitchFamily="34" charset="0"/>
                <a:cs typeface="Arial" panose="020B0604020202020204" pitchFamily="34" charset="0"/>
              </a:rPr>
              <a:t>.  Since those were covered in the PAR information I will not cover those again.</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There are changes that are specific to the IRA ACS.  Those will be covered in the next slides.  </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AB9BDB57-4906-4013-92AE-37A9EF77DD4D}" type="slidenum">
              <a:rPr lang="en-US" altLang="en-US" sz="1300">
                <a:latin typeface="Times New Roman" panose="02020603050405020304" pitchFamily="18" charset="0"/>
              </a:rPr>
              <a:pPr/>
              <a:t>20</a:t>
            </a:fld>
            <a:endParaRPr lang="en-US" altLang="en-US" sz="130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p:cNvSpPr>
          <p:nvPr>
            <p:ph type="body" idx="1"/>
          </p:nvPr>
        </p:nvSpPr>
        <p:spPr>
          <a:xfrm>
            <a:off x="701345" y="4276224"/>
            <a:ext cx="5668566"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cs typeface="Arial" panose="020B0604020202020204" pitchFamily="34" charset="0"/>
              </a:rPr>
              <a:t>This is what appears to be a small change in this Task Objective for AOO III, Task A. However, it could have a significant impact.  By not having “solely by reference to instruments” in the Objective Line, it allowed this Task to be completed without a view limiting device.  Now this Task is required to be completed while the applicant uses a view limiting device.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For more information about using a view limiting device, please also refer to Appendix 7, page A-15.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While AOO III, Task A is used an example, this change has been made to numerous Tasks.</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722250" indent="-276965" defTabSz="885981">
              <a:defRPr sz="2300">
                <a:solidFill>
                  <a:schemeClr val="tx1"/>
                </a:solidFill>
                <a:latin typeface="Arial" panose="020B0604020202020204" pitchFamily="34" charset="0"/>
                <a:cs typeface="Arial" panose="020B0604020202020204" pitchFamily="34" charset="0"/>
              </a:defRPr>
            </a:lvl2pPr>
            <a:lvl3pPr marL="1109389" indent="-220348" defTabSz="885981">
              <a:defRPr sz="2300">
                <a:solidFill>
                  <a:schemeClr val="tx1"/>
                </a:solidFill>
                <a:latin typeface="Arial" panose="020B0604020202020204" pitchFamily="34" charset="0"/>
                <a:cs typeface="Arial" panose="020B0604020202020204" pitchFamily="34" charset="0"/>
              </a:defRPr>
            </a:lvl3pPr>
            <a:lvl4pPr marL="1554674" indent="-220348" defTabSz="885981">
              <a:defRPr sz="2300">
                <a:solidFill>
                  <a:schemeClr val="tx1"/>
                </a:solidFill>
                <a:latin typeface="Arial" panose="020B0604020202020204" pitchFamily="34" charset="0"/>
                <a:cs typeface="Arial" panose="020B0604020202020204" pitchFamily="34" charset="0"/>
              </a:defRPr>
            </a:lvl4pPr>
            <a:lvl5pPr marL="2001490" indent="-220348" defTabSz="885981">
              <a:defRPr sz="2300">
                <a:solidFill>
                  <a:schemeClr val="tx1"/>
                </a:solidFill>
                <a:latin typeface="Arial" panose="020B0604020202020204" pitchFamily="34" charset="0"/>
                <a:cs typeface="Arial" panose="020B0604020202020204" pitchFamily="34" charset="0"/>
              </a:defRPr>
            </a:lvl5pPr>
            <a:lvl6pPr marL="2442185"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82880"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23575"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64270"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23DF7E57-5358-460B-B6AD-4AAB6F9C0BFB}" type="slidenum">
              <a:rPr lang="en-US" altLang="en-US" sz="1300">
                <a:latin typeface="Times New Roman" panose="02020603050405020304" pitchFamily="18" charset="0"/>
              </a:rPr>
              <a:pPr/>
              <a:t>21</a:t>
            </a:fld>
            <a:endParaRPr lang="en-US" altLang="en-US" sz="130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p:cNvSpPr>
          <p:nvPr>
            <p:ph type="body" idx="1"/>
          </p:nvPr>
        </p:nvSpPr>
        <p:spPr>
          <a:xfrm>
            <a:off x="701345" y="4276224"/>
            <a:ext cx="5668566"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cs typeface="Arial" panose="020B0604020202020204" pitchFamily="34" charset="0"/>
              </a:rPr>
              <a:t>As you can see in AOO VI, Task A, nonprecision approach there has been a noticeable change.  We have combined 3 elements into 1.  In addition, please look at the Reference Line for this Task.  You will now see the addition of AC 120-108, “Continuous Descent Final Approach.”  </a:t>
            </a:r>
          </a:p>
          <a:p>
            <a:pPr eaLnBrk="1" hangingPunct="1"/>
            <a:r>
              <a:rPr lang="en-US" altLang="en-US" sz="1100" dirty="0">
                <a:latin typeface="Arial" panose="020B0604020202020204" pitchFamily="34" charset="0"/>
                <a:cs typeface="Arial" panose="020B0604020202020204" pitchFamily="34" charset="0"/>
              </a:rPr>
              <a:t>In the 2017 ACS, the applicant was forced to maintain the MDA +100/-0 feet until they reached the MAP.  With this change, it allows the applicant to fly a more stabilized approach from the Final Approach fix without having to do a level off at the MDA until the MAP is reached.  Please refer to AC 120-108 for additional guidance. </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722250" indent="-276965" defTabSz="885981">
              <a:defRPr sz="2300">
                <a:solidFill>
                  <a:schemeClr val="tx1"/>
                </a:solidFill>
                <a:latin typeface="Arial" panose="020B0604020202020204" pitchFamily="34" charset="0"/>
                <a:cs typeface="Arial" panose="020B0604020202020204" pitchFamily="34" charset="0"/>
              </a:defRPr>
            </a:lvl2pPr>
            <a:lvl3pPr marL="1109389" indent="-220348" defTabSz="885981">
              <a:defRPr sz="2300">
                <a:solidFill>
                  <a:schemeClr val="tx1"/>
                </a:solidFill>
                <a:latin typeface="Arial" panose="020B0604020202020204" pitchFamily="34" charset="0"/>
                <a:cs typeface="Arial" panose="020B0604020202020204" pitchFamily="34" charset="0"/>
              </a:defRPr>
            </a:lvl3pPr>
            <a:lvl4pPr marL="1554674" indent="-220348" defTabSz="885981">
              <a:defRPr sz="2300">
                <a:solidFill>
                  <a:schemeClr val="tx1"/>
                </a:solidFill>
                <a:latin typeface="Arial" panose="020B0604020202020204" pitchFamily="34" charset="0"/>
                <a:cs typeface="Arial" panose="020B0604020202020204" pitchFamily="34" charset="0"/>
              </a:defRPr>
            </a:lvl4pPr>
            <a:lvl5pPr marL="2001490" indent="-220348" defTabSz="885981">
              <a:defRPr sz="2300">
                <a:solidFill>
                  <a:schemeClr val="tx1"/>
                </a:solidFill>
                <a:latin typeface="Arial" panose="020B0604020202020204" pitchFamily="34" charset="0"/>
                <a:cs typeface="Arial" panose="020B0604020202020204" pitchFamily="34" charset="0"/>
              </a:defRPr>
            </a:lvl5pPr>
            <a:lvl6pPr marL="2442185"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82880"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23575"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64270"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23DF7E57-5358-460B-B6AD-4AAB6F9C0BFB}" type="slidenum">
              <a:rPr lang="en-US" altLang="en-US" sz="1300">
                <a:latin typeface="Times New Roman" panose="02020603050405020304" pitchFamily="18" charset="0"/>
              </a:rPr>
              <a:pPr/>
              <a:t>22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535782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p:cNvSpPr>
          <p:nvPr>
            <p:ph type="body" idx="1"/>
          </p:nvPr>
        </p:nvSpPr>
        <p:spPr>
          <a:xfrm>
            <a:off x="828933" y="4300152"/>
            <a:ext cx="5352536"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cs typeface="Arial" panose="020B0604020202020204" pitchFamily="34" charset="0"/>
              </a:rPr>
              <a:t>Most of the changes that we have already covered in the Private ACS Appendices also apply to the Instrument ACS Appendices, with one exception.</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In Appendix 7, that is titled, “Aircraft, Equipment, and Operational Requirements &amp; Limitations”</a:t>
            </a:r>
          </a:p>
          <a:p>
            <a:pPr eaLnBrk="1" hangingPunct="1"/>
            <a:r>
              <a:rPr lang="en-US" altLang="en-US" sz="1100" dirty="0">
                <a:latin typeface="Arial" panose="020B0604020202020204" pitchFamily="34" charset="0"/>
                <a:cs typeface="Arial" panose="020B0604020202020204" pitchFamily="34" charset="0"/>
              </a:rPr>
              <a:t>Under the paragraph: “Aircraft Requirements &amp; Limitations”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This is the new language: “Applicants testing in a multiengine airplane must provide  a multiengine airplane with a published V</a:t>
            </a:r>
            <a:r>
              <a:rPr lang="en-US" altLang="en-US" sz="1100" baseline="-25000" dirty="0">
                <a:latin typeface="Arial" panose="020B0604020202020204" pitchFamily="34" charset="0"/>
                <a:cs typeface="Arial" panose="020B0604020202020204" pitchFamily="34" charset="0"/>
              </a:rPr>
              <a:t>MC</a:t>
            </a:r>
            <a:r>
              <a:rPr lang="en-US" altLang="en-US" sz="1100" dirty="0">
                <a:latin typeface="Arial" panose="020B0604020202020204" pitchFamily="34" charset="0"/>
                <a:cs typeface="Arial" panose="020B0604020202020204" pitchFamily="34" charset="0"/>
              </a:rPr>
              <a:t>.  The only exception is if the airman’s certificate is limited to center thrust.”</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While this new language may seem like a person cannot accomplish their instrument practical test in an airplane that is limited to center thrust, they may use a center thrust airplane, provided their pilot certificate has the center thrust limitation already on it.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So, the new language does not permit an applicant to use an airplane that is limited center thrust who does not have a center thrust limitation on their pilot certificate.  </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AB9BDB57-4906-4013-92AE-37A9EF77DD4D}" type="slidenum">
              <a:rPr lang="en-US" altLang="en-US" sz="1300">
                <a:latin typeface="Times New Roman" panose="02020603050405020304" pitchFamily="18" charset="0"/>
              </a:rPr>
              <a:pPr/>
              <a:t>23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720288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p:cNvSpPr>
          <p:nvPr>
            <p:ph type="body" idx="1"/>
          </p:nvPr>
        </p:nvSpPr>
        <p:spPr>
          <a:xfrm>
            <a:off x="1182093" y="4416100"/>
            <a:ext cx="4649258"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381" indent="-171381"/>
            <a:r>
              <a:rPr lang="en-US" altLang="en-US">
                <a:latin typeface="Arial" panose="020B0604020202020204" pitchFamily="34" charset="0"/>
                <a:cs typeface="Arial" panose="020B0604020202020204" pitchFamily="34" charset="0"/>
              </a:rPr>
              <a:t>Most of the changes that we have already covered in the Private and the instrument ACSs will also be found in the Commercial ACS.</a:t>
            </a:r>
          </a:p>
          <a:p>
            <a:pPr marL="171381" indent="-171381"/>
            <a:r>
              <a:rPr lang="en-US" altLang="en-US">
                <a:latin typeface="Arial" panose="020B0604020202020204" pitchFamily="34" charset="0"/>
                <a:cs typeface="Arial" panose="020B0604020202020204" pitchFamily="34" charset="0"/>
              </a:rPr>
              <a:t>I do mention “configure the airplane as per the manufacturer’s recommendation”  here.  As I am sure most, if not all of you, know that the requirement for a complex SE airplane is no longer required for the commercial practical test.  Since this has already been shown in the Private ACS, I will not cover those specific Tasks/Elements in the CAX.  </a:t>
            </a:r>
          </a:p>
          <a:p>
            <a:pPr marL="171381" indent="-171381"/>
            <a:endParaRPr lang="en-US" altLang="en-US">
              <a:latin typeface="Arial" panose="020B0604020202020204" pitchFamily="34" charset="0"/>
              <a:cs typeface="Arial" panose="020B0604020202020204" pitchFamily="34" charset="0"/>
            </a:endParaRPr>
          </a:p>
          <a:p>
            <a:pPr marL="171381" indent="-171381"/>
            <a:r>
              <a:rPr lang="en-US" altLang="en-US">
                <a:latin typeface="Arial" panose="020B0604020202020204" pitchFamily="34" charset="0"/>
                <a:cs typeface="Arial" panose="020B0604020202020204" pitchFamily="34" charset="0"/>
              </a:rPr>
              <a:t>However, I will cover some of the other changes that are specific to the CAX.</a:t>
            </a:r>
          </a:p>
          <a:p>
            <a:pPr marL="171381" indent="-171381"/>
            <a:endParaRPr lang="en-US" altLang="en-US">
              <a:latin typeface="Arial" panose="020B0604020202020204" pitchFamily="34" charset="0"/>
              <a:cs typeface="Arial" panose="020B0604020202020204" pitchFamily="34" charset="0"/>
            </a:endParaRPr>
          </a:p>
          <a:p>
            <a:pPr marL="171381" indent="-171381"/>
            <a:r>
              <a:rPr lang="en-US" altLang="en-US">
                <a:latin typeface="Arial" panose="020B0604020202020204" pitchFamily="34" charset="0"/>
                <a:cs typeface="Arial" panose="020B0604020202020204" pitchFamily="34" charset="0"/>
              </a:rPr>
              <a:t>We will first look at the changes in the Tasks/Elements</a:t>
            </a:r>
          </a:p>
          <a:p>
            <a:pPr marL="171381" indent="-171381"/>
            <a:r>
              <a:rPr lang="en-US" altLang="en-US">
                <a:latin typeface="Arial" panose="020B0604020202020204" pitchFamily="34" charset="0"/>
                <a:cs typeface="Arial" panose="020B0604020202020204" pitchFamily="34" charset="0"/>
              </a:rPr>
              <a:t>Then we will cover the changes in the appendencies  </a:t>
            </a: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900">
              <a:defRPr sz="2300">
                <a:solidFill>
                  <a:schemeClr val="tx1"/>
                </a:solidFill>
                <a:latin typeface="Arial" panose="020B0604020202020204" pitchFamily="34" charset="0"/>
                <a:cs typeface="Arial" panose="020B0604020202020204" pitchFamily="34" charset="0"/>
              </a:defRPr>
            </a:lvl1pPr>
            <a:lvl2pPr marL="714600" indent="-273905" defTabSz="957900">
              <a:defRPr sz="2300">
                <a:solidFill>
                  <a:schemeClr val="tx1"/>
                </a:solidFill>
                <a:latin typeface="Arial" panose="020B0604020202020204" pitchFamily="34" charset="0"/>
                <a:cs typeface="Arial" panose="020B0604020202020204" pitchFamily="34" charset="0"/>
              </a:defRPr>
            </a:lvl2pPr>
            <a:lvl3pPr marL="1100208" indent="-218818" defTabSz="957900">
              <a:defRPr sz="2300">
                <a:solidFill>
                  <a:schemeClr val="tx1"/>
                </a:solidFill>
                <a:latin typeface="Arial" panose="020B0604020202020204" pitchFamily="34" charset="0"/>
                <a:cs typeface="Arial" panose="020B0604020202020204" pitchFamily="34" charset="0"/>
              </a:defRPr>
            </a:lvl3pPr>
            <a:lvl4pPr marL="1540903" indent="-218818" defTabSz="957900">
              <a:defRPr sz="2300">
                <a:solidFill>
                  <a:schemeClr val="tx1"/>
                </a:solidFill>
                <a:latin typeface="Arial" panose="020B0604020202020204" pitchFamily="34" charset="0"/>
                <a:cs typeface="Arial" panose="020B0604020202020204" pitchFamily="34" charset="0"/>
              </a:defRPr>
            </a:lvl4pPr>
            <a:lvl5pPr marL="1981598" indent="-218818" defTabSz="957900">
              <a:defRPr sz="2300">
                <a:solidFill>
                  <a:schemeClr val="tx1"/>
                </a:solidFill>
                <a:latin typeface="Arial" panose="020B0604020202020204" pitchFamily="34" charset="0"/>
                <a:cs typeface="Arial" panose="020B0604020202020204" pitchFamily="34" charset="0"/>
              </a:defRPr>
            </a:lvl5pPr>
            <a:lvl6pPr marL="242229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BE5C1E6A-6E47-420B-A06E-645AF2F1EED6}" type="slidenum">
              <a:rPr lang="en-US" altLang="en-US" sz="1300">
                <a:latin typeface="Times New Roman" panose="02020603050405020304" pitchFamily="18" charset="0"/>
              </a:rPr>
              <a:pPr/>
              <a:t>24</a:t>
            </a:fld>
            <a:endParaRPr lang="en-US" altLang="en-US" sz="130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p:cNvSpPr>
          <p:nvPr>
            <p:ph type="body" idx="1"/>
          </p:nvPr>
        </p:nvSpPr>
        <p:spPr>
          <a:xfrm>
            <a:off x="701345" y="4276224"/>
            <a:ext cx="5668566"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cs typeface="Arial" panose="020B0604020202020204" pitchFamily="34" charset="0"/>
              </a:rPr>
              <a:t>When the CAX ACS was released last year, we received numerous emails asking why we removed the requirement for a commercial pilot applicant to not have to do full stalls.  We replied that the removal of full stalls happened by at least 2012, if not earlier.</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We did listen to the comments, and have now changed the power on and power off stalls to be either to an impending stall, or to a full stall, at the discretion of the evaluator.  </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It is important to note that accelerated stalls are still to be performed to an impending stall.</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722250" indent="-276965" defTabSz="885981">
              <a:defRPr sz="2300">
                <a:solidFill>
                  <a:schemeClr val="tx1"/>
                </a:solidFill>
                <a:latin typeface="Arial" panose="020B0604020202020204" pitchFamily="34" charset="0"/>
                <a:cs typeface="Arial" panose="020B0604020202020204" pitchFamily="34" charset="0"/>
              </a:defRPr>
            </a:lvl2pPr>
            <a:lvl3pPr marL="1109389" indent="-220348" defTabSz="885981">
              <a:defRPr sz="2300">
                <a:solidFill>
                  <a:schemeClr val="tx1"/>
                </a:solidFill>
                <a:latin typeface="Arial" panose="020B0604020202020204" pitchFamily="34" charset="0"/>
                <a:cs typeface="Arial" panose="020B0604020202020204" pitchFamily="34" charset="0"/>
              </a:defRPr>
            </a:lvl3pPr>
            <a:lvl4pPr marL="1554674" indent="-220348" defTabSz="885981">
              <a:defRPr sz="2300">
                <a:solidFill>
                  <a:schemeClr val="tx1"/>
                </a:solidFill>
                <a:latin typeface="Arial" panose="020B0604020202020204" pitchFamily="34" charset="0"/>
                <a:cs typeface="Arial" panose="020B0604020202020204" pitchFamily="34" charset="0"/>
              </a:defRPr>
            </a:lvl4pPr>
            <a:lvl5pPr marL="2001490" indent="-220348" defTabSz="885981">
              <a:defRPr sz="2300">
                <a:solidFill>
                  <a:schemeClr val="tx1"/>
                </a:solidFill>
                <a:latin typeface="Arial" panose="020B0604020202020204" pitchFamily="34" charset="0"/>
                <a:cs typeface="Arial" panose="020B0604020202020204" pitchFamily="34" charset="0"/>
              </a:defRPr>
            </a:lvl5pPr>
            <a:lvl6pPr marL="2442185"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82880"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23575"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64270" indent="-220348"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23DF7E57-5358-460B-B6AD-4AAB6F9C0BFB}" type="slidenum">
              <a:rPr lang="en-US" altLang="en-US" sz="1300">
                <a:latin typeface="Times New Roman" panose="02020603050405020304" pitchFamily="18" charset="0"/>
              </a:rPr>
              <a:pPr/>
              <a:t>25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908643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p:cNvSpPr>
          <p:nvPr>
            <p:ph type="body" idx="1"/>
          </p:nvPr>
        </p:nvSpPr>
        <p:spPr>
          <a:xfrm>
            <a:off x="899121" y="4416100"/>
            <a:ext cx="5082844"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cs typeface="Arial" panose="020B0604020202020204" pitchFamily="34" charset="0"/>
              </a:rPr>
              <a:t>In Appendix 5, the change to remove “Limited to Center Thrust” was shown in the private ACS slides, but, I felt it needed to be shown again for the CAX.  The requirements are the same for the PAR and CAX.  This will be found on page A-16</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In Appendix 7, you will see where the requirement for a complex airplane for the SE commercial practical test was removed.  It is important to note that a complex ME airplane must still be used for a ME practical test.</a:t>
            </a:r>
          </a:p>
          <a:p>
            <a:pPr eaLnBrk="1" hangingPunct="1"/>
            <a:r>
              <a:rPr lang="en-US" altLang="en-US" sz="1100" dirty="0">
                <a:latin typeface="Arial" panose="020B0604020202020204" pitchFamily="34" charset="0"/>
                <a:cs typeface="Arial" panose="020B0604020202020204" pitchFamily="34" charset="0"/>
              </a:rPr>
              <a:t>This is the last slide for the updates and changes to the PAR/IRA/CAX ACSs.  As you can see there have been some editorial, clarification, and a few changes to the standards in these three ACSs.  I encourage applicants, their instructors, and evaluators to read the entire document.  If you have any questions, please feel free to contact us in the Airman Testing Branch.</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The next few slides I will cover what is coming up with the development of other ACSs.  </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900">
              <a:defRPr sz="2300">
                <a:solidFill>
                  <a:schemeClr val="tx1"/>
                </a:solidFill>
                <a:latin typeface="Arial" panose="020B0604020202020204" pitchFamily="34" charset="0"/>
                <a:cs typeface="Arial" panose="020B0604020202020204" pitchFamily="34" charset="0"/>
              </a:defRPr>
            </a:lvl1pPr>
            <a:lvl2pPr marL="714600" indent="-273905" defTabSz="957900">
              <a:defRPr sz="2300">
                <a:solidFill>
                  <a:schemeClr val="tx1"/>
                </a:solidFill>
                <a:latin typeface="Arial" panose="020B0604020202020204" pitchFamily="34" charset="0"/>
                <a:cs typeface="Arial" panose="020B0604020202020204" pitchFamily="34" charset="0"/>
              </a:defRPr>
            </a:lvl2pPr>
            <a:lvl3pPr marL="1100208" indent="-218818" defTabSz="957900">
              <a:defRPr sz="2300">
                <a:solidFill>
                  <a:schemeClr val="tx1"/>
                </a:solidFill>
                <a:latin typeface="Arial" panose="020B0604020202020204" pitchFamily="34" charset="0"/>
                <a:cs typeface="Arial" panose="020B0604020202020204" pitchFamily="34" charset="0"/>
              </a:defRPr>
            </a:lvl3pPr>
            <a:lvl4pPr marL="1540903" indent="-218818" defTabSz="957900">
              <a:defRPr sz="2300">
                <a:solidFill>
                  <a:schemeClr val="tx1"/>
                </a:solidFill>
                <a:latin typeface="Arial" panose="020B0604020202020204" pitchFamily="34" charset="0"/>
                <a:cs typeface="Arial" panose="020B0604020202020204" pitchFamily="34" charset="0"/>
              </a:defRPr>
            </a:lvl4pPr>
            <a:lvl5pPr marL="1981598" indent="-218818" defTabSz="957900">
              <a:defRPr sz="2300">
                <a:solidFill>
                  <a:schemeClr val="tx1"/>
                </a:solidFill>
                <a:latin typeface="Arial" panose="020B0604020202020204" pitchFamily="34" charset="0"/>
                <a:cs typeface="Arial" panose="020B0604020202020204" pitchFamily="34" charset="0"/>
              </a:defRPr>
            </a:lvl5pPr>
            <a:lvl6pPr marL="242229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57900"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CB42359A-EF30-46E7-A5E6-F39162602CAC}" type="slidenum">
              <a:rPr lang="en-US" altLang="en-US" sz="1300">
                <a:latin typeface="Times New Roman" panose="02020603050405020304" pitchFamily="18" charset="0"/>
              </a:rPr>
              <a:pPr/>
              <a:t>26</a:t>
            </a:fld>
            <a:endParaRPr lang="en-US" altLang="en-US" sz="130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ECFD4768-E0BB-C14E-9534-FDB9EC9CF2B4}"/>
              </a:ext>
            </a:extLst>
          </p:cNvPr>
          <p:cNvSpPr>
            <a:spLocks noGrp="1"/>
          </p:cNvSpPr>
          <p:nvPr>
            <p:ph type="body" idx="1"/>
          </p:nvPr>
        </p:nvSpPr>
        <p:spPr>
          <a:xfrm>
            <a:off x="1182093" y="4416100"/>
            <a:ext cx="4649258" cy="41839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5" indent="-171425">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So what’s next?</a:t>
            </a:r>
          </a:p>
          <a:p>
            <a:pPr marL="171425" indent="-171425">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The FAA and its industry partners on the ACS Working Group are still developing Airman Certification Standards for the Airline Transport Pilot (airplane) and the Instructor (airplane) certificates.</a:t>
            </a:r>
          </a:p>
          <a:p>
            <a:pPr marL="171425" indent="-171425">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In 2016, we also started work on an ACS for the Aircraft Mechanic Certificate with Airframe and/or </a:t>
            </a:r>
            <a:r>
              <a:rPr lang="en-US" altLang="en-US" sz="1100" dirty="0" err="1">
                <a:latin typeface="Arial" panose="020B0604020202020204" pitchFamily="34" charset="0"/>
                <a:cs typeface="Arial" panose="020B0604020202020204" pitchFamily="34" charset="0"/>
              </a:rPr>
              <a:t>Powerplant</a:t>
            </a:r>
            <a:r>
              <a:rPr lang="en-US" altLang="en-US" sz="1100" dirty="0">
                <a:latin typeface="Arial" panose="020B0604020202020204" pitchFamily="34" charset="0"/>
                <a:cs typeface="Arial" panose="020B0604020202020204" pitchFamily="34" charset="0"/>
              </a:rPr>
              <a:t> ratings.</a:t>
            </a:r>
          </a:p>
          <a:p>
            <a:pPr marL="171425" indent="-171425">
              <a:buFont typeface="Arial" panose="020B0604020202020204" pitchFamily="34" charset="0"/>
              <a:buChar char="•"/>
              <a:defRPr/>
            </a:pPr>
            <a:r>
              <a:rPr lang="en-US" altLang="en-US" sz="1100" dirty="0">
                <a:latin typeface="Arial" panose="020B0604020202020204" pitchFamily="34" charset="0"/>
                <a:cs typeface="Arial" panose="020B0604020202020204" pitchFamily="34" charset="0"/>
              </a:rPr>
              <a:t>Once we complete this work, we will be in a position to use these foundational ACS documents as the template for expansion to other certificates and ratings. </a:t>
            </a:r>
          </a:p>
          <a:p>
            <a:pPr>
              <a:defRPr/>
            </a:pPr>
            <a:endParaRPr lang="en-US" altLang="en-US" dirty="0">
              <a:latin typeface="Arial" panose="020B0604020202020204" pitchFamily="34" charset="0"/>
              <a:cs typeface="Arial" panose="020B0604020202020204" pitchFamily="34" charset="0"/>
            </a:endParaRP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DE284070-B8CC-479B-B8B0-F22B43ACE287}" type="slidenum">
              <a:rPr lang="en-US" altLang="en-US" sz="1300">
                <a:latin typeface="Times New Roman" panose="02020603050405020304" pitchFamily="18" charset="0"/>
              </a:rPr>
              <a:pPr/>
              <a:t>27</a:t>
            </a:fld>
            <a:endParaRPr lang="en-US" altLang="en-US" sz="130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1111250" y="674688"/>
            <a:ext cx="4500563" cy="3375025"/>
          </a:xfrm>
          <a:ln/>
        </p:spPr>
      </p:sp>
      <p:sp>
        <p:nvSpPr>
          <p:cNvPr id="52227" name="Notes Placeholder 2"/>
          <p:cNvSpPr>
            <a:spLocks noGrp="1"/>
          </p:cNvSpPr>
          <p:nvPr>
            <p:ph type="body" idx="1"/>
          </p:nvPr>
        </p:nvSpPr>
        <p:spPr>
          <a:xfrm>
            <a:off x="467057" y="4276224"/>
            <a:ext cx="5784189"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261" indent="-165261">
              <a:buFontTx/>
              <a:buChar char="•"/>
            </a:pPr>
            <a:r>
              <a:rPr lang="en-US" altLang="en-US" sz="1000">
                <a:latin typeface="Arial" panose="020B0604020202020204" pitchFamily="34" charset="0"/>
                <a:cs typeface="Arial" panose="020B0604020202020204" pitchFamily="34" charset="0"/>
              </a:rPr>
              <a:t>There are several challenges with the development of the ATP/Type Rating ACS. </a:t>
            </a:r>
          </a:p>
          <a:p>
            <a:pPr marL="165261" indent="-165261">
              <a:buFontTx/>
              <a:buChar char="•"/>
            </a:pPr>
            <a:endParaRPr lang="en-US" altLang="en-US" sz="800">
              <a:latin typeface="Arial" panose="020B0604020202020204" pitchFamily="34" charset="0"/>
              <a:cs typeface="Arial" panose="020B0604020202020204" pitchFamily="34" charset="0"/>
            </a:endParaRPr>
          </a:p>
          <a:p>
            <a:pPr marL="165261" indent="-165261">
              <a:buFontTx/>
              <a:buChar char="•"/>
            </a:pPr>
            <a:r>
              <a:rPr lang="en-US" altLang="en-US" sz="1000">
                <a:latin typeface="Arial" panose="020B0604020202020204" pitchFamily="34" charset="0"/>
                <a:cs typeface="Arial" panose="020B0604020202020204" pitchFamily="34" charset="0"/>
              </a:rPr>
              <a:t>One challenge that is unique to this ACS is that the evaluation standards in the PTS have served two purposes – initial ATP certification and initial type rating qualification. When you add the knowledge elements to the evaluation standard, they don’t necessarily apply to a type rating evaluation. Unless the initial ATP certification is done concurrently with a type rating, the need for evaluating elements missed on the knowledge test for a type rating, for example, is not necessary because a knowledge test is not required. How we structure the tasks and draft the guidance for use will be critical.</a:t>
            </a:r>
          </a:p>
          <a:p>
            <a:pPr marL="165261" indent="-165261">
              <a:buFontTx/>
              <a:buChar char="•"/>
            </a:pPr>
            <a:endParaRPr lang="en-US" altLang="en-US" sz="800">
              <a:latin typeface="Arial" panose="020B0604020202020204" pitchFamily="34" charset="0"/>
              <a:cs typeface="Arial" panose="020B0604020202020204" pitchFamily="34" charset="0"/>
            </a:endParaRPr>
          </a:p>
          <a:p>
            <a:pPr marL="165261" indent="-165261">
              <a:buFontTx/>
              <a:buChar char="•"/>
            </a:pPr>
            <a:r>
              <a:rPr lang="en-US" altLang="en-US" sz="1000">
                <a:latin typeface="Arial" panose="020B0604020202020204" pitchFamily="34" charset="0"/>
                <a:cs typeface="Arial" panose="020B0604020202020204" pitchFamily="34" charset="0"/>
              </a:rPr>
              <a:t>Along those same lines, we now have required training for the multiengine ATP certificate, which is a prerequisite to taking the knowledge test. This will be the FAA’s first opportunity to capture the knowledge elements for the ATP CTP in particular in a standards document for those pilots. Unlike other certificates, there is a greater difference in what a pilot must know between single-engine and multiengine class ratings.</a:t>
            </a:r>
          </a:p>
          <a:p>
            <a:pPr marL="165261" indent="-165261">
              <a:buFontTx/>
              <a:buChar char="•"/>
            </a:pPr>
            <a:endParaRPr lang="en-US" altLang="en-US" sz="800">
              <a:latin typeface="Arial" panose="020B0604020202020204" pitchFamily="34" charset="0"/>
              <a:cs typeface="Arial" panose="020B0604020202020204" pitchFamily="34" charset="0"/>
            </a:endParaRPr>
          </a:p>
          <a:p>
            <a:pPr marL="165261" indent="-165261">
              <a:buFontTx/>
              <a:buChar char="•"/>
            </a:pPr>
            <a:r>
              <a:rPr lang="en-US" altLang="en-US" sz="1000">
                <a:latin typeface="Arial" panose="020B0604020202020204" pitchFamily="34" charset="0"/>
                <a:cs typeface="Arial" panose="020B0604020202020204" pitchFamily="34" charset="0"/>
              </a:rPr>
              <a:t>Another challenge is ensuring we stick to establishing the evaluation standards – not the training standards. There may be areas that could or should be trained, but are not areas that require evaluation. While the document can help with training program development, it is not necessarily all-inclusive.</a:t>
            </a:r>
          </a:p>
          <a:p>
            <a:pPr marL="165261" indent="-165261">
              <a:buFontTx/>
              <a:buChar char="•"/>
            </a:pPr>
            <a:endParaRPr lang="en-US" altLang="en-US" sz="800">
              <a:latin typeface="Arial" panose="020B0604020202020204" pitchFamily="34" charset="0"/>
              <a:cs typeface="Arial" panose="020B0604020202020204" pitchFamily="34" charset="0"/>
            </a:endParaRPr>
          </a:p>
          <a:p>
            <a:pPr marL="165261" indent="-165261">
              <a:buFontTx/>
              <a:buChar char="•"/>
            </a:pPr>
            <a:r>
              <a:rPr lang="en-US" altLang="en-US" sz="1000">
                <a:latin typeface="Arial" panose="020B0604020202020204" pitchFamily="34" charset="0"/>
                <a:cs typeface="Arial" panose="020B0604020202020204" pitchFamily="34" charset="0"/>
              </a:rPr>
              <a:t>Finally, the ATP PTS has a significant number of notes – more than other PTS documents. With the existing ACS documents, those notes have been captured in the appendices. We intend to do the same with this ACS, but the volume and nature of the notes is large and is taking quite a bit of time to make sure they are captured appropriately. </a:t>
            </a: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036F19E0-5E30-41CA-A2C9-7E818F0CE6FA}" type="slidenum">
              <a:rPr lang="en-US" altLang="en-US" sz="1300">
                <a:latin typeface="Times New Roman" panose="02020603050405020304" pitchFamily="18" charset="0"/>
              </a:rPr>
              <a:pPr/>
              <a:t>28</a:t>
            </a:fld>
            <a:endParaRPr lang="en-US" altLang="en-US" sz="130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xfrm>
            <a:off x="1111250" y="674688"/>
            <a:ext cx="4500563" cy="3375025"/>
          </a:xfrm>
          <a:ln/>
        </p:spPr>
      </p:sp>
      <p:sp>
        <p:nvSpPr>
          <p:cNvPr id="54275" name="Notes Placeholder 2"/>
          <p:cNvSpPr>
            <a:spLocks noGrp="1"/>
          </p:cNvSpPr>
          <p:nvPr>
            <p:ph type="body" idx="1"/>
          </p:nvPr>
        </p:nvSpPr>
        <p:spPr>
          <a:xfrm>
            <a:off x="467057" y="4276224"/>
            <a:ext cx="5784189"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The Instructor ACS, like the ATP ACS has unique challenges that are not found in the PAR/IRA/CAX ACS.  First, the applicant is responsible for the contents in the PAR and CAX ACSs.  Not only must the applicant be able to, know, consider and do; they must also be able to teach, know, consider and do.  So, that makes the structure of the document much different.</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Currently our community partners are completing the initial draft.  Once the draft is complete, the FAA and our Community partners will review the draft. </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We are planning a tabletop prototype, and the public will have a comment opportunity.  </a:t>
            </a: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11BC8E48-A56C-472D-B64A-8D969FA04858}" type="slidenum">
              <a:rPr lang="en-US" altLang="en-US" sz="1300">
                <a:latin typeface="Times New Roman" panose="02020603050405020304" pitchFamily="18" charset="0"/>
              </a:rPr>
              <a:pPr/>
              <a:t>29</a:t>
            </a:fld>
            <a:endParaRPr lang="en-US" altLang="en-US" sz="13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recording this Webinar, and plan to make it available on You Tube.  </a:t>
            </a:r>
          </a:p>
        </p:txBody>
      </p:sp>
      <p:sp>
        <p:nvSpPr>
          <p:cNvPr id="4" name="Slide Number Placeholder 3"/>
          <p:cNvSpPr>
            <a:spLocks noGrp="1"/>
          </p:cNvSpPr>
          <p:nvPr>
            <p:ph type="sldNum" sz="quarter" idx="10"/>
          </p:nvPr>
        </p:nvSpPr>
        <p:spPr/>
        <p:txBody>
          <a:bodyPr/>
          <a:lstStyle/>
          <a:p>
            <a:pPr>
              <a:defRPr/>
            </a:pPr>
            <a:fld id="{510BDCB0-4070-4D81-A521-7F68CBCBD1BF}" type="slidenum">
              <a:rPr lang="en-US" altLang="en-US" smtClean="0"/>
              <a:pPr>
                <a:defRPr/>
              </a:pPr>
              <a:t>3</a:t>
            </a:fld>
            <a:endParaRPr lang="en-US" altLang="en-US"/>
          </a:p>
        </p:txBody>
      </p:sp>
    </p:spTree>
    <p:extLst>
      <p:ext uri="{BB962C8B-B14F-4D97-AF65-F5344CB8AC3E}">
        <p14:creationId xmlns:p14="http://schemas.microsoft.com/office/powerpoint/2010/main" val="722781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xfrm>
            <a:off x="1111250" y="674688"/>
            <a:ext cx="4500563" cy="3375025"/>
          </a:xfrm>
          <a:ln/>
        </p:spPr>
      </p:sp>
      <p:sp>
        <p:nvSpPr>
          <p:cNvPr id="56323" name="Notes Placeholder 2"/>
          <p:cNvSpPr>
            <a:spLocks noGrp="1"/>
          </p:cNvSpPr>
          <p:nvPr>
            <p:ph type="body" idx="1"/>
          </p:nvPr>
        </p:nvSpPr>
        <p:spPr>
          <a:xfrm>
            <a:off x="467057" y="4276224"/>
            <a:ext cx="5784189"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Here is a quick look at the instructor ACS.  At least what is completed to this point.</a:t>
            </a: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8842717B-012A-4A1E-8F98-C8B324D508B9}" type="slidenum">
              <a:rPr lang="en-US" altLang="en-US" sz="1300">
                <a:latin typeface="Times New Roman" panose="02020603050405020304" pitchFamily="18" charset="0"/>
              </a:rPr>
              <a:pPr/>
              <a:t>30</a:t>
            </a:fld>
            <a:endParaRPr lang="en-US" altLang="en-US" sz="130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xfrm>
            <a:off x="1111250" y="674688"/>
            <a:ext cx="4500563" cy="3375025"/>
          </a:xfrm>
          <a:ln/>
        </p:spPr>
      </p:sp>
      <p:sp>
        <p:nvSpPr>
          <p:cNvPr id="58371" name="Notes Placeholder 2"/>
          <p:cNvSpPr>
            <a:spLocks noGrp="1"/>
          </p:cNvSpPr>
          <p:nvPr>
            <p:ph type="body" idx="1"/>
          </p:nvPr>
        </p:nvSpPr>
        <p:spPr>
          <a:xfrm>
            <a:off x="467057" y="4276224"/>
            <a:ext cx="5784189"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Section 1 will be the Fundamentals of instructing.</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Section 2 is for the Ground Instructor.</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Section 3 is Flight Instructor-Airplane.  As you can see, there are 15 AOOs, that is 4 more AOOs than is found in the PAR/IRA/CAX ACSs.  Yes, there is a lot of information to cover.  And making it a user friendly document is a challenge.  </a:t>
            </a: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CA961BC5-7E7D-420A-AA03-B902188BDCBC}" type="slidenum">
              <a:rPr lang="en-US" altLang="en-US" sz="1300">
                <a:latin typeface="Times New Roman" panose="02020603050405020304" pitchFamily="18" charset="0"/>
              </a:rPr>
              <a:pPr/>
              <a:t>31</a:t>
            </a:fld>
            <a:endParaRPr lang="en-US" altLang="en-US" sz="130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xfrm>
            <a:off x="1111250" y="674688"/>
            <a:ext cx="4500563" cy="3375025"/>
          </a:xfrm>
          <a:ln/>
        </p:spPr>
      </p:sp>
      <p:sp>
        <p:nvSpPr>
          <p:cNvPr id="60419" name="Notes Placeholder 2"/>
          <p:cNvSpPr>
            <a:spLocks noGrp="1"/>
          </p:cNvSpPr>
          <p:nvPr>
            <p:ph type="body" idx="1"/>
          </p:nvPr>
        </p:nvSpPr>
        <p:spPr>
          <a:xfrm>
            <a:off x="467057" y="4276224"/>
            <a:ext cx="5784189" cy="4050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Here is an example of the AOOs and some of the Tasks/Elements from the Instructor ACS.</a:t>
            </a: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981">
              <a:defRPr sz="2300">
                <a:solidFill>
                  <a:schemeClr val="tx1"/>
                </a:solidFill>
                <a:latin typeface="Arial" panose="020B0604020202020204" pitchFamily="34" charset="0"/>
                <a:cs typeface="Arial" panose="020B0604020202020204" pitchFamily="34" charset="0"/>
              </a:defRPr>
            </a:lvl1pPr>
            <a:lvl2pPr marL="690117" indent="-264724" defTabSz="885981">
              <a:defRPr sz="2300">
                <a:solidFill>
                  <a:schemeClr val="tx1"/>
                </a:solidFill>
                <a:latin typeface="Arial" panose="020B0604020202020204" pitchFamily="34" charset="0"/>
                <a:cs typeface="Arial" panose="020B0604020202020204" pitchFamily="34" charset="0"/>
              </a:defRPr>
            </a:lvl2pPr>
            <a:lvl3pPr marL="1061953" indent="-211166" defTabSz="885981">
              <a:defRPr sz="2300">
                <a:solidFill>
                  <a:schemeClr val="tx1"/>
                </a:solidFill>
                <a:latin typeface="Arial" panose="020B0604020202020204" pitchFamily="34" charset="0"/>
                <a:cs typeface="Arial" panose="020B0604020202020204" pitchFamily="34" charset="0"/>
              </a:defRPr>
            </a:lvl3pPr>
            <a:lvl4pPr marL="1485816" indent="-211166" defTabSz="885981">
              <a:defRPr sz="2300">
                <a:solidFill>
                  <a:schemeClr val="tx1"/>
                </a:solidFill>
                <a:latin typeface="Arial" panose="020B0604020202020204" pitchFamily="34" charset="0"/>
                <a:cs typeface="Arial" panose="020B0604020202020204" pitchFamily="34" charset="0"/>
              </a:defRPr>
            </a:lvl4pPr>
            <a:lvl5pPr marL="1911209" indent="-211166" defTabSz="885981">
              <a:defRPr sz="2300">
                <a:solidFill>
                  <a:schemeClr val="tx1"/>
                </a:solidFill>
                <a:latin typeface="Arial" panose="020B0604020202020204" pitchFamily="34" charset="0"/>
                <a:cs typeface="Arial" panose="020B0604020202020204" pitchFamily="34" charset="0"/>
              </a:defRPr>
            </a:lvl5pPr>
            <a:lvl6pPr marL="2351904"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79260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233295"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673990" indent="-211166" defTabSz="885981"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A624174F-5BCD-4676-A00C-C8EAC4B601C4}" type="slidenum">
              <a:rPr lang="en-US" altLang="en-US" sz="1300">
                <a:latin typeface="Times New Roman" panose="02020603050405020304" pitchFamily="18" charset="0"/>
              </a:rPr>
              <a:pPr/>
              <a:t>32</a:t>
            </a:fld>
            <a:endParaRPr lang="en-US" altLang="en-US" sz="130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p:cNvSpPr>
          <p:nvPr>
            <p:ph type="body" idx="1"/>
          </p:nvPr>
        </p:nvSpPr>
        <p:spPr>
          <a:xfrm>
            <a:off x="1090812" y="4416100"/>
            <a:ext cx="4740540"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381" indent="-171381" eaLnBrk="1" hangingPunct="1">
              <a:buFontTx/>
              <a:buChar char="•"/>
            </a:pPr>
            <a:r>
              <a:rPr lang="en-US" altLang="en-US" sz="1100" dirty="0">
                <a:latin typeface="Arial" panose="020B0604020202020204" pitchFamily="34" charset="0"/>
                <a:cs typeface="Arial" panose="020B0604020202020204" pitchFamily="34" charset="0"/>
              </a:rPr>
              <a:t>Let’s close with a look at some of the resources the ACS team has created to support use of these documents.</a:t>
            </a:r>
          </a:p>
          <a:p>
            <a:pPr marL="171381" indent="-171381" eaLnBrk="1" hangingPunct="1">
              <a:buFontTx/>
              <a:buChar char="•"/>
            </a:pPr>
            <a:r>
              <a:rPr lang="en-US" altLang="en-US" sz="1100" dirty="0">
                <a:latin typeface="Arial" panose="020B0604020202020204" pitchFamily="34" charset="0"/>
                <a:cs typeface="Arial" panose="020B0604020202020204" pitchFamily="34" charset="0"/>
              </a:rPr>
              <a:t>The FAA’s Airman Testing web page is the go-to source. It includes:</a:t>
            </a:r>
          </a:p>
          <a:p>
            <a:pPr marL="631969" lvl="1" indent="-171381" eaLnBrk="1" hangingPunct="1">
              <a:buFontTx/>
              <a:buChar char="•"/>
            </a:pPr>
            <a:r>
              <a:rPr lang="en-US" altLang="en-US" sz="1100" dirty="0">
                <a:latin typeface="Arial" panose="020B0604020202020204" pitchFamily="34" charset="0"/>
                <a:cs typeface="Arial" panose="020B0604020202020204" pitchFamily="34" charset="0"/>
              </a:rPr>
              <a:t>The ACS for Private Pilot Airplane (PAR) certificate, the Commercial Pilot Airplane (CAX) certificate, and Instrument-Airplane Rating (IRA)</a:t>
            </a:r>
          </a:p>
          <a:p>
            <a:pPr marL="631969" lvl="1" indent="-171381" eaLnBrk="1" hangingPunct="1">
              <a:buFontTx/>
              <a:buChar char="•"/>
            </a:pPr>
            <a:r>
              <a:rPr lang="en-US" altLang="en-US" sz="1100" dirty="0">
                <a:latin typeface="Arial" panose="020B0604020202020204" pitchFamily="34" charset="0"/>
                <a:cs typeface="Arial" panose="020B0604020202020204" pitchFamily="34" charset="0"/>
              </a:rPr>
              <a:t>ACS Frequently Asked Questions</a:t>
            </a:r>
          </a:p>
          <a:p>
            <a:pPr marL="631969" lvl="1" indent="-171381" eaLnBrk="1" hangingPunct="1">
              <a:buFontTx/>
              <a:buChar char="•"/>
            </a:pPr>
            <a:r>
              <a:rPr lang="en-US" altLang="en-US" sz="1100" dirty="0">
                <a:latin typeface="Arial" panose="020B0604020202020204" pitchFamily="34" charset="0"/>
                <a:cs typeface="Arial" panose="020B0604020202020204" pitchFamily="34" charset="0"/>
              </a:rPr>
              <a:t>An ACS Brochure</a:t>
            </a:r>
          </a:p>
          <a:p>
            <a:pPr marL="631969" lvl="1" indent="-171381" eaLnBrk="1" hangingPunct="1">
              <a:buFontTx/>
              <a:buChar char="•"/>
            </a:pPr>
            <a:r>
              <a:rPr lang="en-US" altLang="en-US" sz="1100" dirty="0">
                <a:latin typeface="Arial" panose="020B0604020202020204" pitchFamily="34" charset="0"/>
                <a:cs typeface="Arial" panose="020B0604020202020204" pitchFamily="34" charset="0"/>
              </a:rPr>
              <a:t>An ACS PowerPoint presentation with notes</a:t>
            </a:r>
          </a:p>
          <a:p>
            <a:pPr marL="631969" lvl="1" indent="-171381" eaLnBrk="1" hangingPunct="1">
              <a:buFontTx/>
              <a:buChar char="•"/>
            </a:pPr>
            <a:r>
              <a:rPr lang="en-US" altLang="en-US" sz="1100" dirty="0">
                <a:latin typeface="Arial" panose="020B0604020202020204" pitchFamily="34" charset="0"/>
                <a:cs typeface="Arial" panose="020B0604020202020204" pitchFamily="34" charset="0"/>
              </a:rPr>
              <a:t>Sample private, commercial, and instrument knowledge questions</a:t>
            </a:r>
          </a:p>
          <a:p>
            <a:pPr marL="631969" lvl="1" indent="-171381" eaLnBrk="1" hangingPunct="1">
              <a:buFontTx/>
              <a:buChar char="•"/>
            </a:pPr>
            <a:r>
              <a:rPr lang="en-US" altLang="en-US" sz="1100" dirty="0">
                <a:latin typeface="Arial" panose="020B0604020202020204" pitchFamily="34" charset="0"/>
                <a:cs typeface="Arial" panose="020B0604020202020204" pitchFamily="34" charset="0"/>
              </a:rPr>
              <a:t>A What’s New in Airman Testing document that includes a list of subjects deleted from airman knowledge tests.</a:t>
            </a: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AC6C7D7E-340F-456E-8610-379C23A0FA45}" type="slidenum">
              <a:rPr lang="en-US" altLang="en-US" sz="1300">
                <a:latin typeface="Times New Roman" panose="02020603050405020304" pitchFamily="18" charset="0"/>
              </a:rPr>
              <a:pPr/>
              <a:t>33</a:t>
            </a:fld>
            <a:endParaRPr lang="en-US" altLang="en-US" sz="130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p:cNvSpPr>
          <p:nvPr>
            <p:ph type="body" idx="1"/>
          </p:nvPr>
        </p:nvSpPr>
        <p:spPr>
          <a:xfrm>
            <a:off x="1090812" y="4416100"/>
            <a:ext cx="4740540"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381" indent="-171381" eaLnBrk="1" hangingPunct="1">
              <a:buFontTx/>
              <a:buChar char="•"/>
            </a:pPr>
            <a:r>
              <a:rPr lang="en-US" altLang="en-US" sz="1100" dirty="0">
                <a:latin typeface="Arial" panose="020B0604020202020204" pitchFamily="34" charset="0"/>
                <a:cs typeface="Arial" panose="020B0604020202020204" pitchFamily="34" charset="0"/>
              </a:rPr>
              <a:t>The FAA established the ACS Focus Team as the one-stop-shop for answering any questions not addressed on the Airman Testing web page. Please contact the ACS Focus Team directly if you need help. There is no need, and no requirement, to go through anyone else! Just send an email to the ACS Focus Team address and you will get a response from us. </a:t>
            </a:r>
          </a:p>
          <a:p>
            <a:pPr marL="171381" indent="-171381" eaLnBrk="1" hangingPunct="1">
              <a:buFontTx/>
              <a:buChar char="•"/>
            </a:pPr>
            <a:r>
              <a:rPr lang="en-US" altLang="en-US" sz="1100" dirty="0">
                <a:latin typeface="Arial" panose="020B0604020202020204" pitchFamily="34" charset="0"/>
                <a:cs typeface="Arial" panose="020B0604020202020204" pitchFamily="34" charset="0"/>
              </a:rPr>
              <a:t>We hope you enjoy using the Airman Certification Standards, and we welcome your feedback and suggestions for continued improvement.</a:t>
            </a: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309BE4E7-9656-4DAC-86B6-AA1CCB7ADB81}" type="slidenum">
              <a:rPr lang="en-US" altLang="en-US" sz="1300">
                <a:latin typeface="Times New Roman" panose="02020603050405020304" pitchFamily="18" charset="0"/>
              </a:rPr>
              <a:pPr/>
              <a:t>34</a:t>
            </a:fld>
            <a:endParaRPr lang="en-US" altLang="en-US" sz="130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p:cNvSpPr>
          <p:nvPr>
            <p:ph type="body" idx="1"/>
          </p:nvPr>
        </p:nvSpPr>
        <p:spPr>
          <a:xfrm>
            <a:off x="1182093" y="4416100"/>
            <a:ext cx="4649258"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381" indent="-171381">
              <a:buFontTx/>
              <a:buChar char="•"/>
            </a:pPr>
            <a:r>
              <a:rPr lang="en-US" altLang="en-US" sz="1100" dirty="0">
                <a:latin typeface="Arial" panose="020B0604020202020204" pitchFamily="34" charset="0"/>
                <a:cs typeface="Arial" panose="020B0604020202020204" pitchFamily="34" charset="0"/>
              </a:rPr>
              <a:t>Before we wrap up, it is very important to recognize and thank all those who have worked so hard on the ACS framework.</a:t>
            </a:r>
          </a:p>
          <a:p>
            <a:pPr marL="171381" indent="-171381">
              <a:buFontTx/>
              <a:buChar char="•"/>
            </a:pPr>
            <a:r>
              <a:rPr lang="en-US" altLang="en-US" sz="1100" dirty="0">
                <a:latin typeface="Arial" panose="020B0604020202020204" pitchFamily="34" charset="0"/>
                <a:cs typeface="Arial" panose="020B0604020202020204" pitchFamily="34" charset="0"/>
              </a:rPr>
              <a:t>This slide lists the individuals and organizations in the aviation community who have contributed to the development of the ACS since this project started in 2011. </a:t>
            </a:r>
          </a:p>
          <a:p>
            <a:pPr marL="171381" indent="-171381">
              <a:buFontTx/>
              <a:buChar char="•"/>
            </a:pPr>
            <a:r>
              <a:rPr lang="en-US" altLang="en-US" sz="1100" dirty="0">
                <a:latin typeface="Arial" panose="020B0604020202020204" pitchFamily="34" charset="0"/>
                <a:cs typeface="Arial" panose="020B0604020202020204" pitchFamily="34" charset="0"/>
              </a:rPr>
              <a:t>Please join us in thanking these dedicated members of the community for their great contributions. </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42143" indent="-284616" defTabSz="918115">
              <a:defRPr sz="2300">
                <a:solidFill>
                  <a:schemeClr val="tx1"/>
                </a:solidFill>
                <a:latin typeface="Arial" panose="020B0604020202020204" pitchFamily="34" charset="0"/>
                <a:cs typeface="Arial" panose="020B0604020202020204" pitchFamily="34" charset="0"/>
              </a:defRPr>
            </a:lvl2pPr>
            <a:lvl3pPr marL="1141523" indent="-227999" defTabSz="918115">
              <a:defRPr sz="2300">
                <a:solidFill>
                  <a:schemeClr val="tx1"/>
                </a:solidFill>
                <a:latin typeface="Arial" panose="020B0604020202020204" pitchFamily="34" charset="0"/>
                <a:cs typeface="Arial" panose="020B0604020202020204" pitchFamily="34" charset="0"/>
              </a:defRPr>
            </a:lvl3pPr>
            <a:lvl4pPr marL="1599050" indent="-227999" defTabSz="918115">
              <a:defRPr sz="2300">
                <a:solidFill>
                  <a:schemeClr val="tx1"/>
                </a:solidFill>
                <a:latin typeface="Arial" panose="020B0604020202020204" pitchFamily="34" charset="0"/>
                <a:cs typeface="Arial" panose="020B0604020202020204" pitchFamily="34" charset="0"/>
              </a:defRPr>
            </a:lvl4pPr>
            <a:lvl5pPr marL="2056577" indent="-227999" defTabSz="918115">
              <a:defRPr sz="2300">
                <a:solidFill>
                  <a:schemeClr val="tx1"/>
                </a:solidFill>
                <a:latin typeface="Arial" panose="020B0604020202020204" pitchFamily="34" charset="0"/>
                <a:cs typeface="Arial" panose="020B0604020202020204" pitchFamily="34" charset="0"/>
              </a:defRPr>
            </a:lvl5pPr>
            <a:lvl6pPr marL="2497272" indent="-227999"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937967" indent="-227999"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78662" indent="-227999"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819357" indent="-227999"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4B068BE9-348C-4CD9-B709-4D4BA783BC51}" type="slidenum">
              <a:rPr lang="en-US" altLang="en-US" sz="1300">
                <a:latin typeface="Times New Roman" panose="02020603050405020304" pitchFamily="18" charset="0"/>
              </a:rPr>
              <a:pPr/>
              <a:t>35</a:t>
            </a:fld>
            <a:endParaRPr lang="en-US" altLang="en-US" sz="130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p:cNvSpPr>
          <p:nvPr>
            <p:ph type="body" idx="1"/>
          </p:nvPr>
        </p:nvSpPr>
        <p:spPr>
          <a:xfrm>
            <a:off x="1090812" y="4416100"/>
            <a:ext cx="4740540"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a:latin typeface="Arial" panose="020B0604020202020204" pitchFamily="34" charset="0"/>
                <a:cs typeface="Arial" panose="020B0604020202020204" pitchFamily="34" charset="0"/>
              </a:rPr>
              <a:t>This is our last slide, and as promised, these are the web site addresses for the Airman Testing Branch.  And the email for the ACS Focus Team is also included.</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Thank you for your time, and attention in this Webinar.  Please feel free to contact us with any questions you may have.</a:t>
            </a:r>
          </a:p>
          <a:p>
            <a:pPr eaLnBrk="1" hangingPunct="1"/>
            <a:endParaRPr lang="en-US" altLang="en-US" sz="1100" dirty="0">
              <a:latin typeface="Arial" panose="020B0604020202020204" pitchFamily="34" charset="0"/>
              <a:cs typeface="Arial" panose="020B0604020202020204" pitchFamily="34" charset="0"/>
            </a:endParaRPr>
          </a:p>
          <a:p>
            <a:pPr eaLnBrk="1" hangingPunct="1"/>
            <a:r>
              <a:rPr lang="en-US" altLang="en-US" sz="1100" dirty="0">
                <a:latin typeface="Arial" panose="020B0604020202020204" pitchFamily="34" charset="0"/>
                <a:cs typeface="Arial" panose="020B0604020202020204" pitchFamily="34" charset="0"/>
              </a:rPr>
              <a:t>I will leave the Webinar open a little longer for last minute questions.</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D0AE0A98-2C4C-49E4-AD18-DD217B688942}" type="slidenum">
              <a:rPr lang="en-US" altLang="en-US" sz="1300">
                <a:latin typeface="Times New Roman" panose="02020603050405020304" pitchFamily="18" charset="0"/>
              </a:rPr>
              <a:pPr/>
              <a:t>36</a:t>
            </a:fld>
            <a:endParaRPr lang="en-US" altLang="en-US" sz="13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question or two during the Webinar, you may submit you question in the question box you see on your screen.  Again, if we do not answer your question during the Webinar we will send all the questions and answers out in an email to all who have registered for the Webinar.  </a:t>
            </a:r>
          </a:p>
        </p:txBody>
      </p:sp>
      <p:sp>
        <p:nvSpPr>
          <p:cNvPr id="4" name="Slide Number Placeholder 3"/>
          <p:cNvSpPr>
            <a:spLocks noGrp="1"/>
          </p:cNvSpPr>
          <p:nvPr>
            <p:ph type="sldNum" sz="quarter" idx="10"/>
          </p:nvPr>
        </p:nvSpPr>
        <p:spPr/>
        <p:txBody>
          <a:bodyPr/>
          <a:lstStyle/>
          <a:p>
            <a:pPr>
              <a:defRPr/>
            </a:pPr>
            <a:fld id="{510BDCB0-4070-4D81-A521-7F68CBCBD1BF}" type="slidenum">
              <a:rPr lang="en-US" altLang="en-US" smtClean="0"/>
              <a:pPr>
                <a:defRPr/>
              </a:pPr>
              <a:t>4</a:t>
            </a:fld>
            <a:endParaRPr lang="en-US" altLang="en-US"/>
          </a:p>
        </p:txBody>
      </p:sp>
    </p:spTree>
    <p:extLst>
      <p:ext uri="{BB962C8B-B14F-4D97-AF65-F5344CB8AC3E}">
        <p14:creationId xmlns:p14="http://schemas.microsoft.com/office/powerpoint/2010/main" val="223919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wondering, “where is my control panel?” it is minimized, to open it click the red arrow at the top of your screen to bring it up.</a:t>
            </a:r>
          </a:p>
        </p:txBody>
      </p:sp>
      <p:sp>
        <p:nvSpPr>
          <p:cNvPr id="4" name="Slide Number Placeholder 3"/>
          <p:cNvSpPr>
            <a:spLocks noGrp="1"/>
          </p:cNvSpPr>
          <p:nvPr>
            <p:ph type="sldNum" sz="quarter" idx="10"/>
          </p:nvPr>
        </p:nvSpPr>
        <p:spPr/>
        <p:txBody>
          <a:bodyPr/>
          <a:lstStyle/>
          <a:p>
            <a:pPr>
              <a:defRPr/>
            </a:pPr>
            <a:fld id="{510BDCB0-4070-4D81-A521-7F68CBCBD1BF}" type="slidenum">
              <a:rPr lang="en-US" altLang="en-US" smtClean="0"/>
              <a:pPr>
                <a:defRPr/>
              </a:pPr>
              <a:t>5</a:t>
            </a:fld>
            <a:endParaRPr lang="en-US" altLang="en-US"/>
          </a:p>
        </p:txBody>
      </p:sp>
    </p:spTree>
    <p:extLst>
      <p:ext uri="{BB962C8B-B14F-4D97-AF65-F5344CB8AC3E}">
        <p14:creationId xmlns:p14="http://schemas.microsoft.com/office/powerpoint/2010/main" val="396506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having a difficult time hearing the Webinar?  We have found, in the past, that using the speakers on a computer monitor do not work very well.  We suggest that you use the call in number instead of your computer speakers.  If there are audio or visual problems during the Webinar, please let us know through the question box, one of our panelists will let me know if there is an issue.</a:t>
            </a:r>
          </a:p>
        </p:txBody>
      </p:sp>
      <p:sp>
        <p:nvSpPr>
          <p:cNvPr id="4" name="Slide Number Placeholder 3"/>
          <p:cNvSpPr>
            <a:spLocks noGrp="1"/>
          </p:cNvSpPr>
          <p:nvPr>
            <p:ph type="sldNum" sz="quarter" idx="10"/>
          </p:nvPr>
        </p:nvSpPr>
        <p:spPr/>
        <p:txBody>
          <a:bodyPr/>
          <a:lstStyle/>
          <a:p>
            <a:pPr>
              <a:defRPr/>
            </a:pPr>
            <a:fld id="{510BDCB0-4070-4D81-A521-7F68CBCBD1BF}" type="slidenum">
              <a:rPr lang="en-US" altLang="en-US" smtClean="0"/>
              <a:pPr>
                <a:defRPr/>
              </a:pPr>
              <a:t>6</a:t>
            </a:fld>
            <a:endParaRPr lang="en-US" altLang="en-US"/>
          </a:p>
        </p:txBody>
      </p:sp>
    </p:spTree>
    <p:extLst>
      <p:ext uri="{BB962C8B-B14F-4D97-AF65-F5344CB8AC3E}">
        <p14:creationId xmlns:p14="http://schemas.microsoft.com/office/powerpoint/2010/main" val="204107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100208"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8B514986-A4EC-4520-B688-A182B16ACD4E}" type="slidenum">
              <a:rPr lang="en-US" altLang="en-US" sz="1300">
                <a:latin typeface="Times New Roman" panose="02020603050405020304" pitchFamily="18" charset="0"/>
              </a:rPr>
              <a:pPr/>
              <a:t>7</a:t>
            </a:fld>
            <a:endParaRPr lang="en-US" altLang="en-US" sz="1300">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739379" y="4416100"/>
            <a:ext cx="5797881"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381" indent="-171381" eaLnBrk="1" hangingPunct="1">
              <a:buFontTx/>
              <a:buChar char="•"/>
            </a:pPr>
            <a:r>
              <a:rPr lang="en-US" altLang="en-US" dirty="0">
                <a:latin typeface="Arial" panose="020B0604020202020204" pitchFamily="34" charset="0"/>
                <a:cs typeface="Arial" panose="020B0604020202020204" pitchFamily="34" charset="0"/>
              </a:rPr>
              <a:t>Here are the topics we’ll cover.</a:t>
            </a:r>
          </a:p>
          <a:p>
            <a:pPr marL="171381" indent="-171381" eaLnBrk="1" hangingPunct="1">
              <a:buFontTx/>
              <a:buChar char="•"/>
            </a:pPr>
            <a:r>
              <a:rPr lang="en-US" altLang="en-US" dirty="0">
                <a:latin typeface="Arial" panose="020B0604020202020204" pitchFamily="34" charset="0"/>
                <a:cs typeface="Arial" panose="020B0604020202020204" pitchFamily="34" charset="0"/>
              </a:rPr>
              <a:t>The focus of this Webinar is not to inform you about how the ACS works.  The PAR and IRA ACSs have been active for two years, and the CAX has been in use for a year now.  You, the end user, have a good working knowledge of the ACS. To use an analogy, you have seen the forest, it is time to look at the trees.</a:t>
            </a:r>
          </a:p>
          <a:p>
            <a:pPr marL="171381" indent="-171381" eaLnBrk="1" hangingPunct="1">
              <a:buFontTx/>
              <a:buChar char="•"/>
            </a:pPr>
            <a:r>
              <a:rPr lang="en-US" altLang="en-US" dirty="0">
                <a:latin typeface="Arial" panose="020B0604020202020204" pitchFamily="34" charset="0"/>
                <a:cs typeface="Arial" panose="020B0604020202020204" pitchFamily="34" charset="0"/>
              </a:rPr>
              <a:t>I will cover the PAR, IRA, and CAX individually and show you many of the changes that were made and the reason each change was made.</a:t>
            </a:r>
          </a:p>
          <a:p>
            <a:pPr marL="171381" indent="-171381" eaLnBrk="1" hangingPunct="1">
              <a:buFontTx/>
              <a:buChar char="•"/>
            </a:pPr>
            <a:r>
              <a:rPr lang="en-US" altLang="en-US" dirty="0">
                <a:latin typeface="Arial" panose="020B0604020202020204" pitchFamily="34" charset="0"/>
                <a:cs typeface="Arial" panose="020B0604020202020204" pitchFamily="34" charset="0"/>
              </a:rPr>
              <a:t>This project was a collaboration between the Airman Testing Branch and the GA Policy Branch. Our goal seemed easy enough when we started these revisions – just align the like Tasks and elements between the PAR, IRA, and CAX.  For example, a V</a:t>
            </a:r>
            <a:r>
              <a:rPr lang="en-US" altLang="en-US" baseline="-25000" dirty="0">
                <a:latin typeface="Arial" panose="020B0604020202020204" pitchFamily="34" charset="0"/>
                <a:cs typeface="Arial" panose="020B0604020202020204" pitchFamily="34" charset="0"/>
              </a:rPr>
              <a:t>MC</a:t>
            </a:r>
            <a:r>
              <a:rPr lang="en-US" altLang="en-US" dirty="0">
                <a:latin typeface="Arial" panose="020B0604020202020204" pitchFamily="34" charset="0"/>
                <a:cs typeface="Arial" panose="020B0604020202020204" pitchFamily="34" charset="0"/>
              </a:rPr>
              <a:t> demonstration for the PAR and CAX are the same except for the standards.  This task turned out to be a little more daunting than expected. After significant work, phone calls, and revisions to our working spreadsheets, the project was completed.</a:t>
            </a:r>
          </a:p>
          <a:p>
            <a:pPr marL="171381" indent="-171381" eaLnBrk="1" hangingPunct="1">
              <a:buFontTx/>
              <a:buChar char="•"/>
            </a:pPr>
            <a:r>
              <a:rPr lang="en-US" altLang="en-US" dirty="0">
                <a:latin typeface="Arial" panose="020B0604020202020204" pitchFamily="34" charset="0"/>
                <a:cs typeface="Arial" panose="020B0604020202020204" pitchFamily="34" charset="0"/>
              </a:rPr>
              <a:t>We considered input from many sources, both those internal and external to the FAA.  The question we continually asked our group was, “Is this usable for the end user? Will they understand what this is?”</a:t>
            </a:r>
          </a:p>
          <a:p>
            <a:pPr marL="171381" indent="-171381" eaLnBrk="1" hangingPunct="1">
              <a:buFontTx/>
              <a:buChar char="•"/>
            </a:pPr>
            <a:r>
              <a:rPr lang="en-US" altLang="en-US" dirty="0">
                <a:latin typeface="Arial" panose="020B0604020202020204" pitchFamily="34" charset="0"/>
                <a:cs typeface="Arial" panose="020B0604020202020204" pitchFamily="34" charset="0"/>
              </a:rPr>
              <a:t>Finally, there have been some changes to the standards in the ACSs.  I will show you what those are also.</a:t>
            </a:r>
          </a:p>
          <a:p>
            <a:pPr marL="171381" indent="-171381" eaLnBrk="1" hangingPunct="1">
              <a:buFontTx/>
              <a:buChar char="•"/>
            </a:pPr>
            <a:endParaRPr lang="en-US" altLang="en-US" dirty="0">
              <a:latin typeface="Arial" panose="020B0604020202020204" pitchFamily="34" charset="0"/>
              <a:cs typeface="Arial" panose="020B0604020202020204" pitchFamily="34" charset="0"/>
            </a:endParaRPr>
          </a:p>
          <a:p>
            <a:pPr marL="171381" indent="-171381" eaLnBrk="1" hangingPunct="1">
              <a:buFontTx/>
              <a:buChar char="•"/>
            </a:pP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D0D196E-2302-B849-A619-2DB1D5BB1819}"/>
              </a:ext>
            </a:extLst>
          </p:cNvPr>
          <p:cNvSpPr>
            <a:spLocks noGrp="1"/>
          </p:cNvSpPr>
          <p:nvPr>
            <p:ph type="body" idx="1"/>
          </p:nvPr>
        </p:nvSpPr>
        <p:spPr>
          <a:xfrm>
            <a:off x="450323" y="4416100"/>
            <a:ext cx="6400337" cy="4183995"/>
          </a:xfrm>
        </p:spPr>
        <p:txBody>
          <a:bodyPr/>
          <a:lstStyle/>
          <a:p>
            <a:pPr marL="179454" indent="-179454">
              <a:buFont typeface="Arial" panose="020B0604020202020204" pitchFamily="34" charset="0"/>
              <a:buChar char="•"/>
              <a:defRPr/>
            </a:pPr>
            <a:r>
              <a:rPr lang="en-US" dirty="0">
                <a:latin typeface="Arial" panose="020B0604020202020204" pitchFamily="34" charset="0"/>
                <a:cs typeface="Arial" panose="020B0604020202020204" pitchFamily="34" charset="0"/>
              </a:rPr>
              <a:t>The ACS is the Standard for airman certification, it is the “system” that the FAA, evaluators, instructors, and applicants will use in the certification process</a:t>
            </a:r>
          </a:p>
          <a:p>
            <a:pPr marL="173002" indent="-173002">
              <a:buFont typeface="Arial" pitchFamily="34" charset="0"/>
              <a:buChar char="•"/>
              <a:defRPr/>
            </a:pPr>
            <a:r>
              <a:rPr lang="en-US" dirty="0">
                <a:latin typeface="Arial" panose="020B0604020202020204" pitchFamily="34" charset="0"/>
                <a:cs typeface="Arial" panose="020B0604020202020204" pitchFamily="34" charset="0"/>
              </a:rPr>
              <a:t>As you can see, testing for the KT and the practical test begins with the ACS, the “standard” </a:t>
            </a:r>
          </a:p>
          <a:p>
            <a:pPr marL="196665" indent="-179454">
              <a:buFont typeface="Arial" panose="020B0604020202020204" pitchFamily="34" charset="0"/>
              <a:buChar char="•"/>
              <a:defRPr/>
            </a:pPr>
            <a:r>
              <a:rPr lang="en-US" dirty="0">
                <a:latin typeface="Arial" panose="020B0604020202020204" pitchFamily="34" charset="0"/>
                <a:cs typeface="Arial" panose="020B0604020202020204" pitchFamily="34" charset="0"/>
              </a:rPr>
              <a:t>The standard then drives guidance.  In the case of the ACS, guidance is FAA handbooks, and other FAA publications. </a:t>
            </a:r>
          </a:p>
          <a:p>
            <a:pPr marL="196665" indent="-179454">
              <a:buFont typeface="Arial" panose="020B0604020202020204" pitchFamily="34" charset="0"/>
              <a:buChar char="•"/>
              <a:defRPr/>
            </a:pPr>
            <a:r>
              <a:rPr lang="en-US" dirty="0">
                <a:latin typeface="Arial" panose="020B0604020202020204" pitchFamily="34" charset="0"/>
                <a:cs typeface="Arial" panose="020B0604020202020204" pitchFamily="34" charset="0"/>
              </a:rPr>
              <a:t>The FAA guidance material is where all FAA KT questions are developed, as well as the questions for the practical test.</a:t>
            </a:r>
          </a:p>
          <a:p>
            <a:pPr marL="196665" indent="-179454">
              <a:buFont typeface="Arial" panose="020B0604020202020204" pitchFamily="34" charset="0"/>
              <a:buChar char="•"/>
              <a:defRPr/>
            </a:pPr>
            <a:r>
              <a:rPr lang="en-US" dirty="0">
                <a:latin typeface="Arial" panose="020B0604020202020204" pitchFamily="34" charset="0"/>
                <a:cs typeface="Arial" panose="020B0604020202020204" pitchFamily="34" charset="0"/>
              </a:rPr>
              <a:t>Change Management is how the FAA conveys updates to the user.  This Webinar is an example of Change Management.</a:t>
            </a:r>
          </a:p>
          <a:p>
            <a:pPr marL="196665" indent="-179454">
              <a:buFont typeface="Arial" panose="020B0604020202020204" pitchFamily="34" charset="0"/>
              <a:buChar char="•"/>
              <a:defRPr/>
            </a:pPr>
            <a:r>
              <a:rPr lang="en-US" dirty="0">
                <a:latin typeface="Arial" panose="020B0604020202020204" pitchFamily="34" charset="0"/>
                <a:cs typeface="Arial" panose="020B0604020202020204" pitchFamily="34" charset="0"/>
              </a:rPr>
              <a:t>The visual that we used here is also an important part of Change Management.  On the left side of the slide, is the Airman Testing Branch’s Web page.  This is where all changes that are made in testing is posted.  This is also the place, where you, the user of the ACSs can contact the Testing Branch.  We encourage you to email us through our web page with your questions, comments, complaints, and yes even your accolades. </a:t>
            </a:r>
          </a:p>
          <a:p>
            <a:pPr marL="196665" indent="-179454">
              <a:buFont typeface="Arial" panose="020B0604020202020204" pitchFamily="34" charset="0"/>
              <a:buChar char="•"/>
              <a:defRPr/>
            </a:pPr>
            <a:r>
              <a:rPr lang="en-US" dirty="0">
                <a:latin typeface="Arial" panose="020B0604020202020204" pitchFamily="34" charset="0"/>
                <a:cs typeface="Arial" panose="020B0604020202020204" pitchFamily="34" charset="0"/>
              </a:rPr>
              <a:t>We, the Testing Branch, will answer your emails.  Really we will.  Over the past year we have kept and compiled all the comments we have received about the ACSs, and incorporated some of those comments into the changes that were made in this latest revision of the ACSs.  Our internal work group reviewed EVERY comment from the past year. </a:t>
            </a:r>
          </a:p>
          <a:p>
            <a:pPr marL="196665" indent="-179454">
              <a:buFont typeface="Arial" panose="020B0604020202020204" pitchFamily="34" charset="0"/>
              <a:buChar char="•"/>
              <a:defRPr/>
            </a:pPr>
            <a:r>
              <a:rPr lang="en-US" dirty="0">
                <a:latin typeface="Arial" panose="020B0604020202020204" pitchFamily="34" charset="0"/>
                <a:cs typeface="Arial" panose="020B0604020202020204" pitchFamily="34" charset="0"/>
              </a:rPr>
              <a:t>The final slide in this presentation has our web address and the Airman Testing email address at the end, and I will email all the people who signed up for the Webinar a copy once we are done. </a:t>
            </a:r>
          </a:p>
          <a:p>
            <a:pPr>
              <a:defRPr/>
            </a:pPr>
            <a:endParaRPr lang="en-US" dirty="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15">
              <a:defRPr sz="2300">
                <a:solidFill>
                  <a:schemeClr val="tx1"/>
                </a:solidFill>
                <a:latin typeface="Arial" panose="020B0604020202020204" pitchFamily="34" charset="0"/>
                <a:cs typeface="Arial" panose="020B0604020202020204" pitchFamily="34" charset="0"/>
              </a:defRPr>
            </a:lvl1pPr>
            <a:lvl2pPr marL="714600" indent="-273905" defTabSz="918115">
              <a:defRPr sz="2300">
                <a:solidFill>
                  <a:schemeClr val="tx1"/>
                </a:solidFill>
                <a:latin typeface="Arial" panose="020B0604020202020204" pitchFamily="34" charset="0"/>
                <a:cs typeface="Arial" panose="020B0604020202020204" pitchFamily="34" charset="0"/>
              </a:defRPr>
            </a:lvl2pPr>
            <a:lvl3pPr marL="1098677" indent="-218818" defTabSz="918115">
              <a:defRPr sz="2300">
                <a:solidFill>
                  <a:schemeClr val="tx1"/>
                </a:solidFill>
                <a:latin typeface="Arial" panose="020B0604020202020204" pitchFamily="34" charset="0"/>
                <a:cs typeface="Arial" panose="020B0604020202020204" pitchFamily="34" charset="0"/>
              </a:defRPr>
            </a:lvl3pPr>
            <a:lvl4pPr marL="1540903" indent="-218818" defTabSz="918115">
              <a:defRPr sz="2300">
                <a:solidFill>
                  <a:schemeClr val="tx1"/>
                </a:solidFill>
                <a:latin typeface="Arial" panose="020B0604020202020204" pitchFamily="34" charset="0"/>
                <a:cs typeface="Arial" panose="020B0604020202020204" pitchFamily="34" charset="0"/>
              </a:defRPr>
            </a:lvl4pPr>
            <a:lvl5pPr marL="1981598" indent="-218818" defTabSz="918115">
              <a:defRPr sz="2300">
                <a:solidFill>
                  <a:schemeClr val="tx1"/>
                </a:solidFill>
                <a:latin typeface="Arial" panose="020B0604020202020204" pitchFamily="34" charset="0"/>
                <a:cs typeface="Arial" panose="020B0604020202020204" pitchFamily="34" charset="0"/>
              </a:defRPr>
            </a:lvl5pPr>
            <a:lvl6pPr marL="242229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6pPr>
            <a:lvl7pPr marL="286298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7pPr>
            <a:lvl8pPr marL="3303683"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8pPr>
            <a:lvl9pPr marL="3744378" indent="-218818" defTabSz="918115" eaLnBrk="0" fontAlgn="base" hangingPunct="0">
              <a:spcBef>
                <a:spcPct val="0"/>
              </a:spcBef>
              <a:spcAft>
                <a:spcPct val="0"/>
              </a:spcAft>
              <a:defRPr sz="2300">
                <a:solidFill>
                  <a:schemeClr val="tx1"/>
                </a:solidFill>
                <a:latin typeface="Arial" panose="020B0604020202020204" pitchFamily="34" charset="0"/>
                <a:cs typeface="Arial" panose="020B0604020202020204" pitchFamily="34" charset="0"/>
              </a:defRPr>
            </a:lvl9pPr>
          </a:lstStyle>
          <a:p>
            <a:fld id="{3C6E902B-D9E3-47D4-A64B-183698B261FF}" type="slidenum">
              <a:rPr lang="en-US" altLang="en-US" sz="1200">
                <a:latin typeface="Times New Roman" panose="02020603050405020304" pitchFamily="18" charset="0"/>
                <a:ea typeface="MS PGothic" panose="020B0600070205080204" pitchFamily="34" charset="-128"/>
              </a:rPr>
              <a:pPr/>
              <a:t>8</a:t>
            </a:fld>
            <a:endParaRPr lang="en-US" altLang="en-US" sz="1200">
              <a:latin typeface="Times New Roman" panose="02020603050405020304" pitchFamily="18"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ACSs are based on a Rule, 14 CFR part 61.  What gives part 61 the authority to say how, why, and what an applicant must know, consider, and do to become a pilot?  For that we need to look at Title 49 USC (United States Code) 44703 and 44702.  These are Statutes, or Law.  A Statute is “An act of legislature that declares, proscribes, or commands something; a specific law, expressed in writing.”  This gives the Administrator the authority to use the ACS as the testing document that contains the standards for airman certification.  </a:t>
            </a:r>
          </a:p>
          <a:p>
            <a:r>
              <a:rPr lang="en-US" dirty="0"/>
              <a:t>The ACS is supported by an Aviation Rulemaking Advisory Committee (ARAC).  The ARAC provides rule making advice and recommendations to the Administrator with respect to pilot certification through the ACS System.   </a:t>
            </a:r>
          </a:p>
          <a:p>
            <a:endParaRPr lang="en-US" dirty="0"/>
          </a:p>
        </p:txBody>
      </p:sp>
      <p:sp>
        <p:nvSpPr>
          <p:cNvPr id="4" name="Slide Number Placeholder 3"/>
          <p:cNvSpPr>
            <a:spLocks noGrp="1"/>
          </p:cNvSpPr>
          <p:nvPr>
            <p:ph type="sldNum" sz="quarter" idx="10"/>
          </p:nvPr>
        </p:nvSpPr>
        <p:spPr/>
        <p:txBody>
          <a:bodyPr/>
          <a:lstStyle/>
          <a:p>
            <a:pPr>
              <a:defRPr/>
            </a:pPr>
            <a:fld id="{510BDCB0-4070-4D81-A521-7F68CBCBD1BF}" type="slidenum">
              <a:rPr lang="en-US" altLang="en-US" smtClean="0"/>
              <a:pPr>
                <a:defRPr/>
              </a:pPr>
              <a:t>9</a:t>
            </a:fld>
            <a:endParaRPr lang="en-US" altLang="en-US"/>
          </a:p>
        </p:txBody>
      </p:sp>
    </p:spTree>
    <p:extLst>
      <p:ext uri="{BB962C8B-B14F-4D97-AF65-F5344CB8AC3E}">
        <p14:creationId xmlns:p14="http://schemas.microsoft.com/office/powerpoint/2010/main" val="2052575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051">
            <a:extLst>
              <a:ext uri="{FF2B5EF4-FFF2-40B4-BE49-F238E27FC236}">
                <a16:creationId xmlns:a16="http://schemas.microsoft.com/office/drawing/2014/main" id="{3A19D640-FB03-0D4E-9A78-DA56AF51D0B8}"/>
              </a:ext>
            </a:extLst>
          </p:cNvPr>
          <p:cNvSpPr txBox="1">
            <a:spLocks noChangeArrowheads="1"/>
          </p:cNvSpPr>
          <p:nvPr userDrawn="1"/>
        </p:nvSpPr>
        <p:spPr bwMode="auto">
          <a:xfrm>
            <a:off x="427038" y="4497388"/>
            <a:ext cx="4822825" cy="1069975"/>
          </a:xfrm>
          <a:prstGeom prst="rect">
            <a:avLst/>
          </a:prstGeom>
          <a:noFill/>
          <a:ln>
            <a:noFill/>
          </a:ln>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600">
                <a:solidFill>
                  <a:srgbClr val="1D2F68"/>
                </a:solidFill>
              </a:rPr>
              <a:t>Presented to:</a:t>
            </a:r>
          </a:p>
          <a:p>
            <a:pPr eaLnBrk="1" hangingPunct="1">
              <a:spcBef>
                <a:spcPct val="50000"/>
              </a:spcBef>
              <a:defRPr/>
            </a:pPr>
            <a:r>
              <a:rPr lang="en-US" altLang="en-US" sz="1600">
                <a:solidFill>
                  <a:srgbClr val="1D2F68"/>
                </a:solidFill>
              </a:rPr>
              <a:t>By:</a:t>
            </a:r>
          </a:p>
          <a:p>
            <a:pPr eaLnBrk="1" hangingPunct="1">
              <a:spcBef>
                <a:spcPct val="50000"/>
              </a:spcBef>
              <a:defRPr/>
            </a:pPr>
            <a:r>
              <a:rPr lang="en-US" altLang="en-US" sz="1600">
                <a:solidFill>
                  <a:srgbClr val="1D2F68"/>
                </a:solidFill>
              </a:rPr>
              <a:t>Date:</a:t>
            </a:r>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l="-1344"/>
          <a:stretch>
            <a:fillRect/>
          </a:stretch>
        </p:blipFill>
        <p:spPr bwMode="auto">
          <a:xfrm>
            <a:off x="4876800" y="0"/>
            <a:ext cx="426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080"/>
          <p:cNvGrpSpPr>
            <a:grpSpLocks/>
          </p:cNvGrpSpPr>
          <p:nvPr userDrawn="1"/>
        </p:nvGrpSpPr>
        <p:grpSpPr bwMode="auto">
          <a:xfrm>
            <a:off x="5972175" y="312738"/>
            <a:ext cx="2895600" cy="909637"/>
            <a:chOff x="3700" y="171"/>
            <a:chExt cx="1824" cy="573"/>
          </a:xfrm>
        </p:grpSpPr>
        <p:pic>
          <p:nvPicPr>
            <p:cNvPr id="7"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a:extLst>
                <a:ext uri="{FF2B5EF4-FFF2-40B4-BE49-F238E27FC236}">
                  <a16:creationId xmlns:a16="http://schemas.microsoft.com/office/drawing/2014/main" id="{075A7AB9-822F-6145-82E0-5D336B53826F}"/>
                </a:ext>
              </a:extLst>
            </p:cNvPr>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85000"/>
                </a:lnSpc>
                <a:defRPr/>
              </a:pPr>
              <a:r>
                <a:rPr lang="en-US" altLang="en-US" sz="1800" b="1" dirty="0">
                  <a:solidFill>
                    <a:schemeClr val="bg1"/>
                  </a:solidFill>
                </a:rPr>
                <a:t>Federal Aviation</a:t>
              </a:r>
            </a:p>
            <a:p>
              <a:pPr eaLnBrk="1" hangingPunct="1">
                <a:lnSpc>
                  <a:spcPct val="85000"/>
                </a:lnSpc>
                <a:defRPr/>
              </a:pPr>
              <a:r>
                <a:rPr lang="en-US" altLang="en-US" sz="1800" b="1" dirty="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a:t>Select to edit master subtitle</a:t>
            </a:r>
          </a:p>
        </p:txBody>
      </p:sp>
    </p:spTree>
    <p:extLst>
      <p:ext uri="{BB962C8B-B14F-4D97-AF65-F5344CB8AC3E}">
        <p14:creationId xmlns:p14="http://schemas.microsoft.com/office/powerpoint/2010/main" val="21343654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CCA51A-8083-BC4F-B08E-922FB5A472FF}"/>
              </a:ext>
            </a:extLst>
          </p:cNvPr>
          <p:cNvSpPr>
            <a:spLocks noGrp="1"/>
          </p:cNvSpPr>
          <p:nvPr>
            <p:ph type="dt" sz="half" idx="10"/>
          </p:nvPr>
        </p:nvSpPr>
        <p:spPr>
          <a:xfrm>
            <a:off x="482600" y="6248400"/>
            <a:ext cx="1673225" cy="457200"/>
          </a:xfrm>
        </p:spPr>
        <p:txBody>
          <a:bodyPr/>
          <a:lstStyle>
            <a:lvl1pPr>
              <a:defRPr>
                <a:solidFill>
                  <a:srgbClr val="BFBFBF"/>
                </a:solidFill>
              </a:defRPr>
            </a:lvl1pPr>
          </a:lstStyle>
          <a:p>
            <a:pPr>
              <a:defRPr/>
            </a:pPr>
            <a:endParaRPr lang="en-US" altLang="en-US"/>
          </a:p>
        </p:txBody>
      </p:sp>
      <p:sp>
        <p:nvSpPr>
          <p:cNvPr id="5" name="Footer Placeholder 4">
            <a:extLst>
              <a:ext uri="{FF2B5EF4-FFF2-40B4-BE49-F238E27FC236}">
                <a16:creationId xmlns:a16="http://schemas.microsoft.com/office/drawing/2014/main" id="{C1C9F3CF-37EE-BA47-B18B-F52F6E193A1C}"/>
              </a:ext>
            </a:extLst>
          </p:cNvPr>
          <p:cNvSpPr>
            <a:spLocks noGrp="1"/>
          </p:cNvSpPr>
          <p:nvPr>
            <p:ph type="ftr" sz="quarter" idx="11"/>
          </p:nvPr>
        </p:nvSpPr>
        <p:spPr>
          <a:xfrm>
            <a:off x="2197100" y="6248400"/>
            <a:ext cx="2895600" cy="457200"/>
          </a:xfrm>
        </p:spPr>
        <p:txBody>
          <a:bodyPr/>
          <a:lstStyle>
            <a:lvl1pPr>
              <a:defRPr>
                <a:solidFill>
                  <a:srgbClr val="BFBFBF"/>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1974AC47-FC6C-4F4F-9C09-49FD0A2580DE}"/>
              </a:ext>
            </a:extLst>
          </p:cNvPr>
          <p:cNvSpPr>
            <a:spLocks noGrp="1"/>
          </p:cNvSpPr>
          <p:nvPr>
            <p:ph type="sldNum" sz="quarter" idx="12"/>
          </p:nvPr>
        </p:nvSpPr>
        <p:spPr>
          <a:xfrm>
            <a:off x="6635750" y="6248400"/>
            <a:ext cx="1905000" cy="457200"/>
          </a:xfrm>
        </p:spPr>
        <p:txBody>
          <a:bodyPr/>
          <a:lstStyle>
            <a:lvl1pPr>
              <a:defRPr/>
            </a:lvl1pPr>
          </a:lstStyle>
          <a:p>
            <a:pPr>
              <a:defRPr/>
            </a:pPr>
            <a:fld id="{B5A29F0A-20DC-4502-B9FB-F8542F60B955}" type="slidenum">
              <a:rPr lang="en-US" altLang="en-US"/>
              <a:pPr>
                <a:defRPr/>
              </a:pPr>
              <a:t>‹#›</a:t>
            </a:fld>
            <a:endParaRPr lang="en-US" altLang="en-US"/>
          </a:p>
        </p:txBody>
      </p:sp>
    </p:spTree>
    <p:extLst>
      <p:ext uri="{BB962C8B-B14F-4D97-AF65-F5344CB8AC3E}">
        <p14:creationId xmlns:p14="http://schemas.microsoft.com/office/powerpoint/2010/main" val="15965059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52666DB1-FF23-0441-9F14-25827D11B1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7747D5D1-E1EE-2841-947A-CC04A099BE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9DFBDBC3-95B5-7E40-84C0-9628911E8359}"/>
              </a:ext>
            </a:extLst>
          </p:cNvPr>
          <p:cNvSpPr>
            <a:spLocks noGrp="1" noChangeArrowheads="1"/>
          </p:cNvSpPr>
          <p:nvPr>
            <p:ph type="sldNum" sz="quarter" idx="12"/>
          </p:nvPr>
        </p:nvSpPr>
        <p:spPr>
          <a:ln/>
        </p:spPr>
        <p:txBody>
          <a:bodyPr/>
          <a:lstStyle>
            <a:lvl1pPr>
              <a:defRPr/>
            </a:lvl1pPr>
          </a:lstStyle>
          <a:p>
            <a:pPr>
              <a:defRPr/>
            </a:pPr>
            <a:fld id="{8C65F49E-EEAB-42B4-990B-7DF8980C3CAD}" type="slidenum">
              <a:rPr lang="en-US" altLang="en-US"/>
              <a:pPr>
                <a:defRPr/>
              </a:pPr>
              <a:t>‹#›</a:t>
            </a:fld>
            <a:endParaRPr lang="en-US" altLang="en-US"/>
          </a:p>
        </p:txBody>
      </p:sp>
    </p:spTree>
    <p:extLst>
      <p:ext uri="{BB962C8B-B14F-4D97-AF65-F5344CB8AC3E}">
        <p14:creationId xmlns:p14="http://schemas.microsoft.com/office/powerpoint/2010/main" val="119970073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52666DB1-FF23-0441-9F14-25827D11B1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7747D5D1-E1EE-2841-947A-CC04A099BE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9DFBDBC3-95B5-7E40-84C0-9628911E8359}"/>
              </a:ext>
            </a:extLst>
          </p:cNvPr>
          <p:cNvSpPr>
            <a:spLocks noGrp="1" noChangeArrowheads="1"/>
          </p:cNvSpPr>
          <p:nvPr>
            <p:ph type="sldNum" sz="quarter" idx="12"/>
          </p:nvPr>
        </p:nvSpPr>
        <p:spPr>
          <a:ln/>
        </p:spPr>
        <p:txBody>
          <a:bodyPr/>
          <a:lstStyle>
            <a:lvl1pPr>
              <a:defRPr/>
            </a:lvl1pPr>
          </a:lstStyle>
          <a:p>
            <a:pPr>
              <a:defRPr/>
            </a:pPr>
            <a:fld id="{0AC1199F-2C94-4BEA-A7A8-F4B070B29498}" type="slidenum">
              <a:rPr lang="en-US" altLang="en-US"/>
              <a:pPr>
                <a:defRPr/>
              </a:pPr>
              <a:t>‹#›</a:t>
            </a:fld>
            <a:endParaRPr lang="en-US" altLang="en-US"/>
          </a:p>
        </p:txBody>
      </p:sp>
    </p:spTree>
    <p:extLst>
      <p:ext uri="{BB962C8B-B14F-4D97-AF65-F5344CB8AC3E}">
        <p14:creationId xmlns:p14="http://schemas.microsoft.com/office/powerpoint/2010/main" val="37236338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2666DB1-FF23-0441-9F14-25827D11B1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a:extLst>
              <a:ext uri="{FF2B5EF4-FFF2-40B4-BE49-F238E27FC236}">
                <a16:creationId xmlns:a16="http://schemas.microsoft.com/office/drawing/2014/main" id="{7747D5D1-E1EE-2841-947A-CC04A099BE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9DFBDBC3-95B5-7E40-84C0-9628911E8359}"/>
              </a:ext>
            </a:extLst>
          </p:cNvPr>
          <p:cNvSpPr>
            <a:spLocks noGrp="1" noChangeArrowheads="1"/>
          </p:cNvSpPr>
          <p:nvPr>
            <p:ph type="sldNum" sz="quarter" idx="12"/>
          </p:nvPr>
        </p:nvSpPr>
        <p:spPr>
          <a:ln/>
        </p:spPr>
        <p:txBody>
          <a:bodyPr/>
          <a:lstStyle>
            <a:lvl1pPr>
              <a:defRPr/>
            </a:lvl1pPr>
          </a:lstStyle>
          <a:p>
            <a:pPr>
              <a:defRPr/>
            </a:pPr>
            <a:fld id="{4517C3D1-AB8D-41FF-AE2D-A0693D74D42D}" type="slidenum">
              <a:rPr lang="en-US" altLang="en-US"/>
              <a:pPr>
                <a:defRPr/>
              </a:pPr>
              <a:t>‹#›</a:t>
            </a:fld>
            <a:endParaRPr lang="en-US" altLang="en-US"/>
          </a:p>
        </p:txBody>
      </p:sp>
    </p:spTree>
    <p:extLst>
      <p:ext uri="{BB962C8B-B14F-4D97-AF65-F5344CB8AC3E}">
        <p14:creationId xmlns:p14="http://schemas.microsoft.com/office/powerpoint/2010/main" val="123899876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52666DB1-FF23-0441-9F14-25827D11B1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7747D5D1-E1EE-2841-947A-CC04A099BE1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9DFBDBC3-95B5-7E40-84C0-9628911E8359}"/>
              </a:ext>
            </a:extLst>
          </p:cNvPr>
          <p:cNvSpPr>
            <a:spLocks noGrp="1" noChangeArrowheads="1"/>
          </p:cNvSpPr>
          <p:nvPr>
            <p:ph type="sldNum" sz="quarter" idx="12"/>
          </p:nvPr>
        </p:nvSpPr>
        <p:spPr>
          <a:ln/>
        </p:spPr>
        <p:txBody>
          <a:bodyPr/>
          <a:lstStyle>
            <a:lvl1pPr>
              <a:defRPr/>
            </a:lvl1pPr>
          </a:lstStyle>
          <a:p>
            <a:pPr>
              <a:defRPr/>
            </a:pPr>
            <a:fld id="{656C76CD-B5B3-454C-88D4-F187711047BF}" type="slidenum">
              <a:rPr lang="en-US" altLang="en-US"/>
              <a:pPr>
                <a:defRPr/>
              </a:pPr>
              <a:t>‹#›</a:t>
            </a:fld>
            <a:endParaRPr lang="en-US" altLang="en-US"/>
          </a:p>
        </p:txBody>
      </p:sp>
    </p:spTree>
    <p:extLst>
      <p:ext uri="{BB962C8B-B14F-4D97-AF65-F5344CB8AC3E}">
        <p14:creationId xmlns:p14="http://schemas.microsoft.com/office/powerpoint/2010/main" val="308156114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D28B083-D2B8-CB48-8183-07A1D8F9DACF}"/>
              </a:ext>
            </a:extLst>
          </p:cNvPr>
          <p:cNvSpPr>
            <a:spLocks noGrp="1"/>
          </p:cNvSpPr>
          <p:nvPr>
            <p:ph type="sldNum" sz="quarter" idx="10"/>
          </p:nvPr>
        </p:nvSpPr>
        <p:spPr>
          <a:xfrm>
            <a:off x="8258175" y="6248400"/>
            <a:ext cx="282575" cy="287338"/>
          </a:xfrm>
        </p:spPr>
        <p:txBody>
          <a:bodyPr/>
          <a:lstStyle>
            <a:lvl1pPr>
              <a:defRPr/>
            </a:lvl1pPr>
          </a:lstStyle>
          <a:p>
            <a:pPr>
              <a:defRPr/>
            </a:pPr>
            <a:fld id="{50C8BACF-BFE8-42B6-8219-ABFB34E5517F}" type="slidenum">
              <a:rPr lang="en-US" altLang="en-US"/>
              <a:pPr>
                <a:defRPr/>
              </a:pPr>
              <a:t>‹#›</a:t>
            </a:fld>
            <a:endParaRPr lang="en-US" altLang="en-US"/>
          </a:p>
        </p:txBody>
      </p:sp>
    </p:spTree>
    <p:extLst>
      <p:ext uri="{BB962C8B-B14F-4D97-AF65-F5344CB8AC3E}">
        <p14:creationId xmlns:p14="http://schemas.microsoft.com/office/powerpoint/2010/main" val="288453651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993BDD2D-F771-B643-BF42-055DF54E6022}"/>
              </a:ext>
            </a:extLst>
          </p:cNvPr>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Char char="•"/>
              <a:defRPr/>
            </a:pPr>
            <a:endParaRPr lang="en-US" altLang="en-US"/>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Select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9" name="Rectangle 9">
            <a:extLst>
              <a:ext uri="{FF2B5EF4-FFF2-40B4-BE49-F238E27FC236}">
                <a16:creationId xmlns:a16="http://schemas.microsoft.com/office/drawing/2014/main" id="{52666DB1-FF23-0441-9F14-25827D11B1C2}"/>
              </a:ext>
            </a:extLst>
          </p:cNvPr>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A6A6A6"/>
                </a:solidFill>
                <a:latin typeface="Times New Roman" pitchFamily="18" charset="0"/>
                <a:cs typeface="Arial" charset="0"/>
              </a:defRPr>
            </a:lvl1pPr>
          </a:lstStyle>
          <a:p>
            <a:pPr>
              <a:defRPr/>
            </a:pPr>
            <a:endParaRPr lang="en-US" altLang="en-US"/>
          </a:p>
        </p:txBody>
      </p:sp>
      <p:sp>
        <p:nvSpPr>
          <p:cNvPr id="56330" name="Rectangle 10">
            <a:extLst>
              <a:ext uri="{FF2B5EF4-FFF2-40B4-BE49-F238E27FC236}">
                <a16:creationId xmlns:a16="http://schemas.microsoft.com/office/drawing/2014/main" id="{7747D5D1-E1EE-2841-947A-CC04A099BE15}"/>
              </a:ext>
            </a:extLst>
          </p:cNvPr>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A6A6A6"/>
                </a:solidFill>
                <a:latin typeface="Times New Roman" pitchFamily="18" charset="0"/>
                <a:cs typeface="Arial" charset="0"/>
              </a:defRPr>
            </a:lvl1pPr>
          </a:lstStyle>
          <a:p>
            <a:pPr>
              <a:defRPr/>
            </a:pPr>
            <a:endParaRPr lang="en-US" altLang="en-US"/>
          </a:p>
        </p:txBody>
      </p:sp>
      <p:sp>
        <p:nvSpPr>
          <p:cNvPr id="56331" name="Rectangle 11">
            <a:extLst>
              <a:ext uri="{FF2B5EF4-FFF2-40B4-BE49-F238E27FC236}">
                <a16:creationId xmlns:a16="http://schemas.microsoft.com/office/drawing/2014/main" id="{9DFBDBC3-95B5-7E40-84C0-9628911E8359}"/>
              </a:ext>
            </a:extLst>
          </p:cNvPr>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A6A6A6"/>
                </a:solidFill>
                <a:latin typeface="Times New Roman" panose="02020603050405020304" pitchFamily="18" charset="0"/>
              </a:defRPr>
            </a:lvl1pPr>
          </a:lstStyle>
          <a:p>
            <a:pPr>
              <a:defRPr/>
            </a:pPr>
            <a:fld id="{040E467D-D116-4881-BC7D-112F5448A957}" type="slidenum">
              <a:rPr lang="en-US" altLang="en-US"/>
              <a:pPr>
                <a:defRPr/>
              </a:pPr>
              <a:t>‹#›</a:t>
            </a:fld>
            <a:endParaRPr lang="en-US" altLang="en-US"/>
          </a:p>
        </p:txBody>
      </p:sp>
      <p:grpSp>
        <p:nvGrpSpPr>
          <p:cNvPr id="1032" name="Group 25"/>
          <p:cNvGrpSpPr>
            <a:grpSpLocks/>
          </p:cNvGrpSpPr>
          <p:nvPr userDrawn="1"/>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a:extLst>
                <a:ext uri="{FF2B5EF4-FFF2-40B4-BE49-F238E27FC236}">
                  <a16:creationId xmlns:a16="http://schemas.microsoft.com/office/drawing/2014/main" id="{B165E517-FA74-B442-B753-A0FDADD556AE}"/>
                </a:ext>
              </a:extLst>
            </p:cNvPr>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85000"/>
                </a:lnSpc>
                <a:defRPr/>
              </a:pPr>
              <a:r>
                <a:rPr lang="en-US" altLang="en-US" sz="1200" b="1">
                  <a:solidFill>
                    <a:schemeClr val="bg1"/>
                  </a:solidFill>
                </a:rPr>
                <a:t>Federal Aviation</a:t>
              </a:r>
            </a:p>
            <a:p>
              <a:pPr eaLnBrk="1" hangingPunct="1">
                <a:lnSpc>
                  <a:spcPct val="85000"/>
                </a:lnSpc>
                <a:defRPr/>
              </a:pPr>
              <a:r>
                <a:rPr lang="en-US" altLang="en-US" sz="1200" b="1">
                  <a:solidFill>
                    <a:schemeClr val="bg1"/>
                  </a:solidFill>
                </a:rPr>
                <a:t>Administration</a:t>
              </a:r>
            </a:p>
          </p:txBody>
        </p:sp>
      </p:grpSp>
      <p:sp>
        <p:nvSpPr>
          <p:cNvPr id="1033" name="Text Box 29" hidden="1">
            <a:extLst>
              <a:ext uri="{FF2B5EF4-FFF2-40B4-BE49-F238E27FC236}">
                <a16:creationId xmlns:a16="http://schemas.microsoft.com/office/drawing/2014/main" id="{6D51351C-61EC-5741-9B9E-B3E7C1BF8432}"/>
              </a:ext>
            </a:extLst>
          </p:cNvPr>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altLang="en-US" sz="1200" b="1">
                <a:solidFill>
                  <a:srgbClr val="C0C0C0"/>
                </a:solidFill>
              </a:rPr>
              <a:t>&lt;Presentation Title – Change on Master Slide&gt;</a:t>
            </a:r>
            <a:endParaRPr lang="en-US" altLang="en-US" sz="1200">
              <a:solidFill>
                <a:srgbClr val="C0C0C0"/>
              </a:solidFill>
            </a:endParaRPr>
          </a:p>
        </p:txBody>
      </p:sp>
      <p:sp>
        <p:nvSpPr>
          <p:cNvPr id="1034" name="Text Box 30" hidden="1">
            <a:extLst>
              <a:ext uri="{FF2B5EF4-FFF2-40B4-BE49-F238E27FC236}">
                <a16:creationId xmlns:a16="http://schemas.microsoft.com/office/drawing/2014/main" id="{81CD399B-4AC1-9F49-B2BE-A4B5CDA35627}"/>
              </a:ext>
            </a:extLst>
          </p:cNvPr>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28" r:id="rId3"/>
    <p:sldLayoutId id="2147484229" r:id="rId4"/>
    <p:sldLayoutId id="2147484230" r:id="rId5"/>
    <p:sldLayoutId id="2147484231" r:id="rId6"/>
    <p:sldLayoutId id="2147484234" r:id="rId7"/>
  </p:sldLayoutIdLst>
  <p:transition spd="med">
    <p:fade/>
  </p:transition>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
            <a:extLst>
              <a:ext uri="{FF2B5EF4-FFF2-40B4-BE49-F238E27FC236}">
                <a16:creationId xmlns:a16="http://schemas.microsoft.com/office/drawing/2014/main" id="{5B85922D-DDB9-1D48-AAAC-980722C60BB5}"/>
              </a:ext>
            </a:extLst>
          </p:cNvPr>
          <p:cNvSpPr>
            <a:spLocks noChangeArrowheads="1"/>
          </p:cNvSpPr>
          <p:nvPr/>
        </p:nvSpPr>
        <p:spPr bwMode="auto">
          <a:xfrm>
            <a:off x="0" y="6035675"/>
            <a:ext cx="9144000" cy="815975"/>
          </a:xfrm>
          <a:prstGeom prst="rect">
            <a:avLst/>
          </a:prstGeom>
          <a:noFill/>
          <a:ln>
            <a:noFill/>
          </a:ln>
          <a:extLst/>
        </p:spPr>
        <p:txBody>
          <a:bodyPr wrap="none" anchor="ct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buFontTx/>
              <a:buChar char="•"/>
              <a:defRPr/>
            </a:pPr>
            <a:endParaRPr lang="en-US" altLang="en-US"/>
          </a:p>
        </p:txBody>
      </p:sp>
      <p:sp>
        <p:nvSpPr>
          <p:cNvPr id="2051"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Select to edit master title</a:t>
            </a:r>
          </a:p>
        </p:txBody>
      </p:sp>
      <p:sp>
        <p:nvSpPr>
          <p:cNvPr id="2052"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Select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9" name="Rectangle 9">
            <a:extLst>
              <a:ext uri="{FF2B5EF4-FFF2-40B4-BE49-F238E27FC236}">
                <a16:creationId xmlns:a16="http://schemas.microsoft.com/office/drawing/2014/main" id="{E0DDEFCC-D043-A746-9B40-98F5D636E3F4}"/>
              </a:ext>
            </a:extLst>
          </p:cNvPr>
          <p:cNvSpPr>
            <a:spLocks noGrp="1" noChangeArrowheads="1"/>
          </p:cNvSpPr>
          <p:nvPr>
            <p:ph type="dt" sz="half" idx="2"/>
          </p:nvPr>
        </p:nvSpPr>
        <p:spPr bwMode="auto">
          <a:xfrm>
            <a:off x="509588" y="6248400"/>
            <a:ext cx="173672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2D2D8A"/>
                </a:solidFill>
                <a:latin typeface="Times New Roman" pitchFamily="18" charset="0"/>
                <a:cs typeface="Arial" charset="0"/>
              </a:defRPr>
            </a:lvl1pPr>
          </a:lstStyle>
          <a:p>
            <a:pPr>
              <a:defRPr/>
            </a:pPr>
            <a:endParaRPr lang="en-US" altLang="en-US"/>
          </a:p>
        </p:txBody>
      </p:sp>
      <p:sp>
        <p:nvSpPr>
          <p:cNvPr id="56330" name="Rectangle 10">
            <a:extLst>
              <a:ext uri="{FF2B5EF4-FFF2-40B4-BE49-F238E27FC236}">
                <a16:creationId xmlns:a16="http://schemas.microsoft.com/office/drawing/2014/main" id="{39D10A1D-AFAB-5745-863F-1F4DB2BC7407}"/>
              </a:ext>
            </a:extLst>
          </p:cNvPr>
          <p:cNvSpPr>
            <a:spLocks noGrp="1" noChangeArrowheads="1"/>
          </p:cNvSpPr>
          <p:nvPr>
            <p:ph type="ftr" sz="quarter" idx="3"/>
          </p:nvPr>
        </p:nvSpPr>
        <p:spPr bwMode="auto">
          <a:xfrm>
            <a:off x="2314575"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2D2D8A"/>
                </a:solidFill>
                <a:latin typeface="Times New Roman" pitchFamily="18" charset="0"/>
                <a:cs typeface="Arial" charset="0"/>
              </a:defRPr>
            </a:lvl1pPr>
          </a:lstStyle>
          <a:p>
            <a:pPr>
              <a:defRPr/>
            </a:pPr>
            <a:endParaRPr lang="en-US" altLang="en-US"/>
          </a:p>
        </p:txBody>
      </p:sp>
      <p:sp>
        <p:nvSpPr>
          <p:cNvPr id="56331" name="Rectangle 11">
            <a:extLst>
              <a:ext uri="{FF2B5EF4-FFF2-40B4-BE49-F238E27FC236}">
                <a16:creationId xmlns:a16="http://schemas.microsoft.com/office/drawing/2014/main" id="{BB7A7892-0503-8945-9ECA-C1BD595B2C5A}"/>
              </a:ext>
            </a:extLst>
          </p:cNvPr>
          <p:cNvSpPr>
            <a:spLocks noGrp="1" noChangeArrowheads="1"/>
          </p:cNvSpPr>
          <p:nvPr>
            <p:ph type="sldNum" sz="quarter" idx="4"/>
          </p:nvPr>
        </p:nvSpPr>
        <p:spPr bwMode="auto">
          <a:xfrm>
            <a:off x="6651625"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2D2D8A"/>
                </a:solidFill>
                <a:latin typeface="Times New Roman" panose="02020603050405020304" pitchFamily="18" charset="0"/>
              </a:defRPr>
            </a:lvl1pPr>
          </a:lstStyle>
          <a:p>
            <a:pPr>
              <a:defRPr/>
            </a:pPr>
            <a:fld id="{97F90F2F-3B93-485D-A805-E570A5D3EBEB}" type="slidenum">
              <a:rPr lang="en-US" altLang="en-US"/>
              <a:pPr>
                <a:defRPr/>
              </a:pPr>
              <a:t>‹#›</a:t>
            </a:fld>
            <a:endParaRPr lang="en-US" altLang="en-US"/>
          </a:p>
        </p:txBody>
      </p:sp>
      <p:grpSp>
        <p:nvGrpSpPr>
          <p:cNvPr id="2056" name="Group 25"/>
          <p:cNvGrpSpPr>
            <a:grpSpLocks/>
          </p:cNvGrpSpPr>
          <p:nvPr userDrawn="1"/>
        </p:nvGrpSpPr>
        <p:grpSpPr bwMode="auto">
          <a:xfrm>
            <a:off x="5708650" y="6126163"/>
            <a:ext cx="2047875" cy="660400"/>
            <a:chOff x="3596" y="3859"/>
            <a:chExt cx="1290" cy="416"/>
          </a:xfrm>
        </p:grpSpPr>
        <p:pic>
          <p:nvPicPr>
            <p:cNvPr id="2059"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27">
              <a:extLst>
                <a:ext uri="{FF2B5EF4-FFF2-40B4-BE49-F238E27FC236}">
                  <a16:creationId xmlns:a16="http://schemas.microsoft.com/office/drawing/2014/main" id="{4455D5E6-C7E5-6240-9D5C-F2A5E743C5DB}"/>
                </a:ext>
              </a:extLst>
            </p:cNvPr>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lnSpc>
                  <a:spcPct val="85000"/>
                </a:lnSpc>
                <a:defRPr/>
              </a:pPr>
              <a:r>
                <a:rPr lang="en-US" altLang="en-US" sz="1200" b="1">
                  <a:solidFill>
                    <a:srgbClr val="2D2D8A"/>
                  </a:solidFill>
                </a:rPr>
                <a:t>Federal Aviation</a:t>
              </a:r>
            </a:p>
            <a:p>
              <a:pPr eaLnBrk="1" hangingPunct="1">
                <a:lnSpc>
                  <a:spcPct val="85000"/>
                </a:lnSpc>
                <a:defRPr/>
              </a:pPr>
              <a:r>
                <a:rPr lang="en-US" altLang="en-US" sz="1200" b="1">
                  <a:solidFill>
                    <a:srgbClr val="2D2D8A"/>
                  </a:solidFill>
                </a:rPr>
                <a:t>Administration</a:t>
              </a:r>
            </a:p>
          </p:txBody>
        </p:sp>
      </p:grpSp>
      <p:sp>
        <p:nvSpPr>
          <p:cNvPr id="2057" name="Text Box 29" hidden="1">
            <a:extLst>
              <a:ext uri="{FF2B5EF4-FFF2-40B4-BE49-F238E27FC236}">
                <a16:creationId xmlns:a16="http://schemas.microsoft.com/office/drawing/2014/main" id="{8F2C88AD-ECD5-3F49-B706-6A59B3B4CB16}"/>
              </a:ext>
            </a:extLst>
          </p:cNvPr>
          <p:cNvSpPr txBox="1">
            <a:spLocks noChangeArrowheads="1"/>
          </p:cNvSpPr>
          <p:nvPr userDrawn="1"/>
        </p:nvSpPr>
        <p:spPr bwMode="auto">
          <a:xfrm>
            <a:off x="449263" y="6205538"/>
            <a:ext cx="4784725" cy="274637"/>
          </a:xfrm>
          <a:prstGeom prst="rect">
            <a:avLst/>
          </a:prstGeom>
          <a:noFill/>
          <a:ln>
            <a:noFill/>
          </a:ln>
          <a:extLst/>
        </p:spPr>
        <p:txBody>
          <a:bodyPr>
            <a:spAutoFit/>
          </a:bodyPr>
          <a:lstStyle>
            <a:lvl1pPr>
              <a:defRPr sz="2400">
                <a:solidFill>
                  <a:schemeClr val="tx1"/>
                </a:solidFill>
                <a:latin typeface="Arial" charset="0"/>
                <a:cs typeface="Arial" charset="0"/>
              </a:defRPr>
            </a:lvl1pPr>
            <a:lvl2pPr marL="742950" indent="-285750">
              <a:defRPr sz="2400">
                <a:solidFill>
                  <a:schemeClr val="tx1"/>
                </a:solidFill>
                <a:latin typeface="Arial" charset="0"/>
                <a:cs typeface="Arial" charset="0"/>
              </a:defRPr>
            </a:lvl2pPr>
            <a:lvl3pPr marL="1143000" indent="-228600">
              <a:defRPr sz="2400">
                <a:solidFill>
                  <a:schemeClr val="tx1"/>
                </a:solidFill>
                <a:latin typeface="Arial" charset="0"/>
                <a:cs typeface="Arial" charset="0"/>
              </a:defRPr>
            </a:lvl3pPr>
            <a:lvl4pPr marL="1600200" indent="-228600">
              <a:defRPr sz="2400">
                <a:solidFill>
                  <a:schemeClr val="tx1"/>
                </a:solidFill>
                <a:latin typeface="Arial" charset="0"/>
                <a:cs typeface="Arial" charset="0"/>
              </a:defRPr>
            </a:lvl4pPr>
            <a:lvl5pPr marL="2057400" indent="-22860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altLang="en-US" sz="1200" b="1">
                <a:solidFill>
                  <a:srgbClr val="C0C0C0"/>
                </a:solidFill>
              </a:rPr>
              <a:t>&lt;Presentation Title – Change on Master Slide&gt;</a:t>
            </a:r>
            <a:endParaRPr lang="en-US" altLang="en-US" sz="1200">
              <a:solidFill>
                <a:srgbClr val="C0C0C0"/>
              </a:solidFill>
            </a:endParaRPr>
          </a:p>
        </p:txBody>
      </p:sp>
      <p:sp>
        <p:nvSpPr>
          <p:cNvPr id="2058" name="Text Box 30" hidden="1">
            <a:extLst>
              <a:ext uri="{FF2B5EF4-FFF2-40B4-BE49-F238E27FC236}">
                <a16:creationId xmlns:a16="http://schemas.microsoft.com/office/drawing/2014/main" id="{3C9BF8FA-1B4B-9A4C-879D-89B9CF55A3E5}"/>
              </a:ext>
            </a:extLst>
          </p:cNvPr>
          <p:cNvSpPr txBox="1">
            <a:spLocks noChangeArrowheads="1"/>
          </p:cNvSpPr>
          <p:nvPr userDrawn="1"/>
        </p:nvSpPr>
        <p:spPr bwMode="auto">
          <a:xfrm>
            <a:off x="441325" y="6384925"/>
            <a:ext cx="3740150" cy="274638"/>
          </a:xfrm>
          <a:prstGeom prst="rect">
            <a:avLst/>
          </a:prstGeom>
          <a:noFill/>
          <a:ln>
            <a:noFill/>
          </a:ln>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20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transition spd="med">
    <p:fade/>
  </p:transition>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9-AVS-ACS-Focus-Team@FAA.gov" TargetMode="External"/><Relationship Id="rId5" Type="http://schemas.openxmlformats.org/officeDocument/2006/relationships/hyperlink" Target="http://www.faa.gov/training_testing/testing/acs/" TargetMode="External"/><Relationship Id="rId4" Type="http://schemas.openxmlformats.org/officeDocument/2006/relationships/hyperlink" Target="http://www.faa.gov/training_testing/test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ctrTitle"/>
          </p:nvPr>
        </p:nvSpPr>
        <p:spPr>
          <a:xfrm>
            <a:off x="446088" y="312738"/>
            <a:ext cx="4232275" cy="1889125"/>
          </a:xfrm>
        </p:spPr>
        <p:txBody>
          <a:bodyPr/>
          <a:lstStyle/>
          <a:p>
            <a:pPr eaLnBrk="1" hangingPunct="1"/>
            <a:r>
              <a:rPr lang="en-US" altLang="en-US" i="1"/>
              <a:t>Using the      </a:t>
            </a:r>
            <a:r>
              <a:rPr lang="en-US" altLang="en-US">
                <a:solidFill>
                  <a:srgbClr val="FF0000"/>
                </a:solidFill>
              </a:rPr>
              <a:t>A</a:t>
            </a:r>
            <a:r>
              <a:rPr lang="en-US" altLang="en-US"/>
              <a:t>irman </a:t>
            </a:r>
            <a:r>
              <a:rPr lang="en-US" altLang="en-US">
                <a:solidFill>
                  <a:srgbClr val="FF0000"/>
                </a:solidFill>
              </a:rPr>
              <a:t>C</a:t>
            </a:r>
            <a:r>
              <a:rPr lang="en-US" altLang="en-US"/>
              <a:t>ertification </a:t>
            </a:r>
            <a:r>
              <a:rPr lang="en-US" altLang="en-US">
                <a:solidFill>
                  <a:srgbClr val="FF0000"/>
                </a:solidFill>
              </a:rPr>
              <a:t>S</a:t>
            </a:r>
            <a:r>
              <a:rPr lang="en-US" altLang="en-US"/>
              <a:t>tandards</a:t>
            </a:r>
          </a:p>
        </p:txBody>
      </p:sp>
      <p:sp>
        <p:nvSpPr>
          <p:cNvPr id="8195" name="Text Box 17"/>
          <p:cNvSpPr txBox="1">
            <a:spLocks noChangeArrowheads="1"/>
          </p:cNvSpPr>
          <p:nvPr/>
        </p:nvSpPr>
        <p:spPr bwMode="auto">
          <a:xfrm>
            <a:off x="1700213" y="4498975"/>
            <a:ext cx="29067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600" b="0"/>
              <a:t>General Audience </a:t>
            </a:r>
          </a:p>
        </p:txBody>
      </p:sp>
      <p:sp>
        <p:nvSpPr>
          <p:cNvPr id="8196" name="Text Box 18"/>
          <p:cNvSpPr txBox="1">
            <a:spLocks noChangeArrowheads="1"/>
          </p:cNvSpPr>
          <p:nvPr/>
        </p:nvSpPr>
        <p:spPr bwMode="auto">
          <a:xfrm>
            <a:off x="1700213" y="4857750"/>
            <a:ext cx="3465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600" b="0"/>
              <a:t>Federal Aviation Administration</a:t>
            </a:r>
          </a:p>
        </p:txBody>
      </p:sp>
      <p:sp>
        <p:nvSpPr>
          <p:cNvPr id="8197" name="Text Box 19"/>
          <p:cNvSpPr txBox="1">
            <a:spLocks noChangeArrowheads="1"/>
          </p:cNvSpPr>
          <p:nvPr/>
        </p:nvSpPr>
        <p:spPr bwMode="auto">
          <a:xfrm>
            <a:off x="1700213" y="5208588"/>
            <a:ext cx="2978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600" b="0"/>
              <a:t>Spring/Summer 2018</a:t>
            </a:r>
          </a:p>
        </p:txBody>
      </p:sp>
      <p:grpSp>
        <p:nvGrpSpPr>
          <p:cNvPr id="8198" name="Group 2"/>
          <p:cNvGrpSpPr>
            <a:grpSpLocks/>
          </p:cNvGrpSpPr>
          <p:nvPr/>
        </p:nvGrpSpPr>
        <p:grpSpPr bwMode="auto">
          <a:xfrm>
            <a:off x="4010025" y="1616075"/>
            <a:ext cx="4610100" cy="3827463"/>
            <a:chOff x="3982752" y="2311101"/>
            <a:chExt cx="4610520" cy="3827675"/>
          </a:xfrm>
        </p:grpSpPr>
        <p:pic>
          <p:nvPicPr>
            <p:cNvPr id="81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7687" y="2311101"/>
              <a:ext cx="1694813" cy="21956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33604">
              <a:off x="3982752" y="2631055"/>
              <a:ext cx="1700474" cy="22182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68189">
              <a:off x="6889970" y="2626925"/>
              <a:ext cx="1703302" cy="22182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0405" y="3961171"/>
              <a:ext cx="1687528" cy="21776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r>
              <a:rPr lang="en-US" altLang="en-US" sz="3600" dirty="0"/>
              <a:t>What Changed?</a:t>
            </a:r>
            <a:endParaRPr lang="en-US" altLang="en-US" dirty="0"/>
          </a:p>
        </p:txBody>
      </p:sp>
      <p:sp>
        <p:nvSpPr>
          <p:cNvPr id="5" name="Content Placeholder 4"/>
          <p:cNvSpPr>
            <a:spLocks noGrp="1"/>
          </p:cNvSpPr>
          <p:nvPr>
            <p:ph idx="1"/>
          </p:nvPr>
        </p:nvSpPr>
        <p:spPr>
          <a:xfrm>
            <a:off x="398704" y="1048863"/>
            <a:ext cx="6773768" cy="5048250"/>
          </a:xfrm>
        </p:spPr>
        <p:txBody>
          <a:bodyPr/>
          <a:lstStyle/>
          <a:p>
            <a:r>
              <a:rPr lang="en-US" dirty="0"/>
              <a:t>Private Pilot – Airplane, Instrument Rating – Airplane, and Commercial Pilot – Airplane ACSs</a:t>
            </a:r>
          </a:p>
          <a:p>
            <a:pPr lvl="1"/>
            <a:r>
              <a:rPr lang="en-US" dirty="0"/>
              <a:t>Some changes are editorial</a:t>
            </a:r>
          </a:p>
          <a:p>
            <a:pPr lvl="1"/>
            <a:r>
              <a:rPr lang="en-US" dirty="0"/>
              <a:t>Some changes clarify existing Task elements</a:t>
            </a:r>
          </a:p>
          <a:p>
            <a:pPr lvl="1"/>
            <a:r>
              <a:rPr lang="en-US" dirty="0"/>
              <a:t>Updates made in the Appendices</a:t>
            </a:r>
          </a:p>
          <a:p>
            <a:pPr lvl="1"/>
            <a:r>
              <a:rPr lang="en-US" dirty="0"/>
              <a:t>A few standards have changed</a:t>
            </a:r>
          </a:p>
          <a:p>
            <a:r>
              <a:rPr lang="en-US" dirty="0"/>
              <a:t>In the following slides we will cover these changes</a:t>
            </a:r>
          </a:p>
          <a:p>
            <a:endParaRPr lang="en-US" dirty="0"/>
          </a:p>
        </p:txBody>
      </p:sp>
      <p:grpSp>
        <p:nvGrpSpPr>
          <p:cNvPr id="6" name="Group 5"/>
          <p:cNvGrpSpPr/>
          <p:nvPr/>
        </p:nvGrpSpPr>
        <p:grpSpPr>
          <a:xfrm>
            <a:off x="6633728" y="733964"/>
            <a:ext cx="2297306" cy="5023452"/>
            <a:chOff x="6633728" y="733964"/>
            <a:chExt cx="2297306" cy="5023452"/>
          </a:xfrm>
          <a:effectLst>
            <a:outerShdw blurRad="50800" dist="38100" algn="l" rotWithShape="0">
              <a:prstClr val="black">
                <a:alpha val="40000"/>
              </a:prstClr>
            </a:outerShdw>
          </a:effectLst>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728" y="733964"/>
              <a:ext cx="2119746" cy="2743200"/>
            </a:xfrm>
            <a:prstGeom prst="rect">
              <a:avLst/>
            </a:prstGeom>
            <a:ln w="6350">
              <a:solidFill>
                <a:schemeClr val="tx1">
                  <a:lumMod val="75000"/>
                  <a:lumOff val="25000"/>
                </a:schemeClr>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386" y="1874090"/>
              <a:ext cx="2119746" cy="2743200"/>
            </a:xfrm>
            <a:prstGeom prst="rect">
              <a:avLst/>
            </a:prstGeom>
            <a:ln w="6350">
              <a:solidFill>
                <a:schemeClr val="tx1">
                  <a:lumMod val="75000"/>
                  <a:lumOff val="25000"/>
                </a:schemeClr>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288" y="3014216"/>
              <a:ext cx="2119746" cy="2743200"/>
            </a:xfrm>
            <a:prstGeom prst="rect">
              <a:avLst/>
            </a:prstGeom>
            <a:ln w="6350">
              <a:solidFill>
                <a:schemeClr val="tx1">
                  <a:lumMod val="75000"/>
                  <a:lumOff val="25000"/>
                </a:schemeClr>
              </a:solidFill>
            </a:ln>
          </p:spPr>
        </p:pic>
      </p:grpSp>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BD21735-D90C-D941-91D4-D718D92098DE}"/>
              </a:ext>
            </a:extLst>
          </p:cNvPr>
          <p:cNvSpPr>
            <a:spLocks noGrp="1" noChangeArrowheads="1"/>
          </p:cNvSpPr>
          <p:nvPr>
            <p:ph type="title"/>
          </p:nvPr>
        </p:nvSpPr>
        <p:spPr>
          <a:xfrm>
            <a:off x="476017" y="298597"/>
            <a:ext cx="8229600" cy="639763"/>
          </a:xfrm>
        </p:spPr>
        <p:txBody>
          <a:bodyPr>
            <a:normAutofit fontScale="90000"/>
          </a:bodyPr>
          <a:lstStyle/>
          <a:p>
            <a:pPr>
              <a:defRPr/>
            </a:pPr>
            <a:r>
              <a:rPr lang="en-US" altLang="en-US" dirty="0">
                <a:ea typeface="MS PGothic" panose="020B0600070205080204" pitchFamily="34" charset="-128"/>
              </a:rPr>
              <a:t>Major Enhancements Page</a:t>
            </a:r>
          </a:p>
        </p:txBody>
      </p:sp>
      <p:sp>
        <p:nvSpPr>
          <p:cNvPr id="16387" name="Content Placeholder 2"/>
          <p:cNvSpPr>
            <a:spLocks noGrp="1" noChangeArrowheads="1"/>
          </p:cNvSpPr>
          <p:nvPr>
            <p:ph idx="1"/>
          </p:nvPr>
        </p:nvSpPr>
        <p:spPr>
          <a:xfrm>
            <a:off x="4509856" y="1207364"/>
            <a:ext cx="4563123" cy="3802664"/>
          </a:xfrm>
        </p:spPr>
        <p:txBody>
          <a:bodyPr/>
          <a:lstStyle/>
          <a:p>
            <a:pPr marL="342900" lvl="1" indent="-342900" eaLnBrk="1" hangingPunct="1">
              <a:lnSpc>
                <a:spcPct val="80000"/>
              </a:lnSpc>
              <a:buFont typeface="Arial" panose="020B0604020202020204" pitchFamily="34" charset="0"/>
              <a:buChar char="•"/>
              <a:defRPr/>
            </a:pPr>
            <a:r>
              <a:rPr lang="en-US" altLang="en-US" sz="2800" dirty="0">
                <a:ea typeface="+mn-ea"/>
                <a:cs typeface="+mn-cs"/>
              </a:rPr>
              <a:t>Lists the following areas of the ACS:</a:t>
            </a:r>
            <a:endParaRPr lang="en-US" altLang="en-US" sz="2400" dirty="0">
              <a:ea typeface="+mn-ea"/>
              <a:cs typeface="+mn-cs"/>
            </a:endParaRPr>
          </a:p>
          <a:p>
            <a:pPr lvl="1"/>
            <a:r>
              <a:rPr lang="en-US" altLang="en-US" dirty="0"/>
              <a:t>Introduction</a:t>
            </a:r>
          </a:p>
          <a:p>
            <a:pPr lvl="1"/>
            <a:r>
              <a:rPr lang="en-US" altLang="en-US" dirty="0"/>
              <a:t>Tasks</a:t>
            </a:r>
          </a:p>
          <a:p>
            <a:pPr lvl="1"/>
            <a:r>
              <a:rPr lang="en-US" altLang="en-US" dirty="0"/>
              <a:t>Individual elements</a:t>
            </a:r>
          </a:p>
          <a:p>
            <a:pPr lvl="1"/>
            <a:r>
              <a:rPr lang="en-US" altLang="en-US" dirty="0"/>
              <a:t>Appendices  </a:t>
            </a:r>
          </a:p>
          <a:p>
            <a:pPr lvl="1">
              <a:buFont typeface="Arial" panose="020B0604020202020204" pitchFamily="34" charset="0"/>
              <a:buChar char="•"/>
            </a:pPr>
            <a:endParaRPr lang="en-US" altLang="en-US" sz="800" dirty="0">
              <a:ea typeface="MS PGothic" panose="020B0600070205080204" pitchFamily="34" charset="-128"/>
            </a:endParaRPr>
          </a:p>
          <a:p>
            <a:endParaRPr lang="en-US" altLang="en-US" sz="1800" dirty="0">
              <a:ea typeface="MS PGothic" panose="020B0600070205080204"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85" y="1056444"/>
            <a:ext cx="3828206" cy="4954149"/>
          </a:xfrm>
          <a:prstGeom prst="rect">
            <a:avLst/>
          </a:prstGeom>
          <a:ln>
            <a:solidFill>
              <a:schemeClr val="tx1">
                <a:lumMod val="75000"/>
                <a:lumOff val="25000"/>
              </a:schemeClr>
            </a:solidFill>
          </a:ln>
          <a:effectLst>
            <a:outerShdw blurRad="50800" dist="38100" dir="10800000" algn="r" rotWithShape="0">
              <a:prstClr val="black">
                <a:alpha val="40000"/>
              </a:prstClr>
            </a:outerShdw>
          </a:effectLst>
        </p:spPr>
      </p:pic>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442B08E-83DF-8E43-9AE3-2C58E9A9224A}"/>
              </a:ext>
            </a:extLst>
          </p:cNvPr>
          <p:cNvSpPr>
            <a:spLocks noGrp="1" noChangeArrowheads="1"/>
          </p:cNvSpPr>
          <p:nvPr>
            <p:ph type="title"/>
          </p:nvPr>
        </p:nvSpPr>
        <p:spPr/>
        <p:txBody>
          <a:bodyPr>
            <a:noAutofit/>
          </a:bodyPr>
          <a:lstStyle/>
          <a:p>
            <a:pPr>
              <a:defRPr/>
            </a:pPr>
            <a:r>
              <a:rPr lang="en-US" altLang="en-US" sz="3600" dirty="0"/>
              <a:t>Introduction – Global</a:t>
            </a:r>
          </a:p>
        </p:txBody>
      </p:sp>
      <p:sp>
        <p:nvSpPr>
          <p:cNvPr id="2" name="Content Placeholder 1"/>
          <p:cNvSpPr>
            <a:spLocks noGrp="1"/>
          </p:cNvSpPr>
          <p:nvPr>
            <p:ph idx="1"/>
          </p:nvPr>
        </p:nvSpPr>
        <p:spPr>
          <a:xfrm>
            <a:off x="495300" y="1402673"/>
            <a:ext cx="8050213" cy="4496478"/>
          </a:xfrm>
        </p:spPr>
        <p:txBody>
          <a:bodyPr/>
          <a:lstStyle/>
          <a:p>
            <a:r>
              <a:rPr lang="en-US" dirty="0"/>
              <a:t>The Change: FAA reorganization </a:t>
            </a:r>
          </a:p>
          <a:p>
            <a:r>
              <a:rPr lang="en-US" dirty="0"/>
              <a:t>How that affects you:</a:t>
            </a:r>
          </a:p>
          <a:p>
            <a:pPr lvl="1"/>
            <a:r>
              <a:rPr lang="en-US" dirty="0"/>
              <a:t>Some FAA “routing codes” have changed.</a:t>
            </a:r>
          </a:p>
          <a:p>
            <a:pPr lvl="2"/>
            <a:r>
              <a:rPr lang="en-US" dirty="0"/>
              <a:t>For example, the Airman Certification Branch (the people who process applications for airman) has changed from AFS-760 to AFB-720</a:t>
            </a:r>
          </a:p>
          <a:p>
            <a:pPr lvl="1"/>
            <a:r>
              <a:rPr lang="en-US" dirty="0"/>
              <a:t>We are no longer using routing codes to identify groups within the agency – we now use the group’s name. </a:t>
            </a:r>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7589421-CFEE-4042-8A26-053DBD948CCC}"/>
              </a:ext>
            </a:extLst>
          </p:cNvPr>
          <p:cNvSpPr>
            <a:spLocks noGrp="1" noChangeArrowheads="1"/>
          </p:cNvSpPr>
          <p:nvPr>
            <p:ph type="title"/>
          </p:nvPr>
        </p:nvSpPr>
        <p:spPr>
          <a:xfrm>
            <a:off x="473013" y="308977"/>
            <a:ext cx="8472488" cy="609600"/>
          </a:xfrm>
        </p:spPr>
        <p:txBody>
          <a:bodyPr>
            <a:noAutofit/>
          </a:bodyPr>
          <a:lstStyle/>
          <a:p>
            <a:pPr>
              <a:defRPr/>
            </a:pPr>
            <a:r>
              <a:rPr lang="en-US" altLang="en-US" sz="3600" dirty="0"/>
              <a:t>Global Changes</a:t>
            </a:r>
          </a:p>
        </p:txBody>
      </p:sp>
      <p:sp>
        <p:nvSpPr>
          <p:cNvPr id="2" name="Content Placeholder 1"/>
          <p:cNvSpPr>
            <a:spLocks noGrp="1"/>
          </p:cNvSpPr>
          <p:nvPr>
            <p:ph idx="1"/>
          </p:nvPr>
        </p:nvSpPr>
        <p:spPr>
          <a:xfrm>
            <a:off x="538163" y="1170773"/>
            <a:ext cx="8277363" cy="4391025"/>
          </a:xfrm>
        </p:spPr>
        <p:txBody>
          <a:bodyPr/>
          <a:lstStyle/>
          <a:p>
            <a:r>
              <a:rPr lang="en-US" dirty="0"/>
              <a:t>Airplane Configuration</a:t>
            </a:r>
          </a:p>
          <a:p>
            <a:pPr lvl="1"/>
            <a:r>
              <a:rPr lang="en-US" dirty="0"/>
              <a:t>Where it is appropriate, the use of “raise the landing gear” and “raise/lower the flaps” has been deleted</a:t>
            </a:r>
          </a:p>
          <a:p>
            <a:pPr lvl="1"/>
            <a:r>
              <a:rPr lang="en-US" dirty="0"/>
              <a:t>You will now see language like this, “Configure the airplane as per the manufacturer’s recommendations.”</a:t>
            </a:r>
          </a:p>
          <a:p>
            <a:pPr>
              <a:spcBef>
                <a:spcPts val="1800"/>
              </a:spcBef>
            </a:pPr>
            <a:r>
              <a:rPr lang="en-US" dirty="0"/>
              <a:t>Task Elements</a:t>
            </a:r>
          </a:p>
          <a:p>
            <a:pPr lvl="1"/>
            <a:r>
              <a:rPr lang="en-US" dirty="0"/>
              <a:t>The Tasks elements that are the same in the three ACSs, are now aligned. </a:t>
            </a:r>
          </a:p>
        </p:txBody>
      </p:sp>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hange – NTSB Recommendation">
            <a:extLst>
              <a:ext uri="{FF2B5EF4-FFF2-40B4-BE49-F238E27FC236}">
                <a16:creationId xmlns:a16="http://schemas.microsoft.com/office/drawing/2014/main" id="{6EA15FE9-DEE0-2648-BDD8-28FF486CAB0B}"/>
              </a:ext>
            </a:extLst>
          </p:cNvPr>
          <p:cNvSpPr txBox="1"/>
          <p:nvPr/>
        </p:nvSpPr>
        <p:spPr bwMode="auto">
          <a:xfrm>
            <a:off x="685800" y="4605338"/>
            <a:ext cx="1414463" cy="215900"/>
          </a:xfrm>
          <a:prstGeom prst="rect">
            <a:avLst/>
          </a:prstGeom>
          <a:ln w="12700">
            <a:miter lim="400000"/>
          </a:ln>
          <a:extLst>
            <a:ext uri="{C572A759-6A51-4108-AA02-DFA0A04FC94B}"/>
          </a:extLst>
        </p:spPr>
        <p:txBody>
          <a:bodyPr lIns="45718" tIns="45718" rIns="45718" bIns="45718">
            <a:spAutoFit/>
          </a:bodyPr>
          <a:lstStyle/>
          <a:p>
            <a:pPr algn="ctr" defTabSz="457200">
              <a:defRPr sz="1000" i="1">
                <a:solidFill>
                  <a:srgbClr val="200D60"/>
                </a:solidFill>
                <a:latin typeface="+mn-lt"/>
                <a:ea typeface="+mn-ea"/>
                <a:cs typeface="+mn-cs"/>
                <a:sym typeface="Helvetica"/>
              </a:defRPr>
            </a:pPr>
            <a:endParaRPr sz="800" i="1" dirty="0">
              <a:solidFill>
                <a:srgbClr val="200D60"/>
              </a:solidFill>
              <a:latin typeface="+mn-lt"/>
              <a:cs typeface="+mn-cs"/>
              <a:sym typeface="Helvetica"/>
            </a:endParaRPr>
          </a:p>
        </p:txBody>
      </p:sp>
      <p:sp>
        <p:nvSpPr>
          <p:cNvPr id="20" name="Change – NTSB Recommendation">
            <a:extLst>
              <a:ext uri="{FF2B5EF4-FFF2-40B4-BE49-F238E27FC236}">
                <a16:creationId xmlns:a16="http://schemas.microsoft.com/office/drawing/2014/main" id="{714030BD-F119-3746-8472-8B35464184BC}"/>
              </a:ext>
            </a:extLst>
          </p:cNvPr>
          <p:cNvSpPr txBox="1"/>
          <p:nvPr/>
        </p:nvSpPr>
        <p:spPr bwMode="auto">
          <a:xfrm>
            <a:off x="2500313" y="4605338"/>
            <a:ext cx="1412875" cy="215900"/>
          </a:xfrm>
          <a:prstGeom prst="rect">
            <a:avLst/>
          </a:prstGeom>
          <a:ln w="12700">
            <a:miter lim="400000"/>
          </a:ln>
          <a:extLst>
            <a:ext uri="{C572A759-6A51-4108-AA02-DFA0A04FC94B}"/>
          </a:extLst>
        </p:spPr>
        <p:txBody>
          <a:bodyPr lIns="45718" tIns="45718" rIns="45718" bIns="45718">
            <a:spAutoFit/>
          </a:bodyPr>
          <a:lstStyle/>
          <a:p>
            <a:pPr algn="ctr" defTabSz="457200">
              <a:defRPr sz="1000" i="1">
                <a:solidFill>
                  <a:srgbClr val="200D60"/>
                </a:solidFill>
                <a:latin typeface="+mn-lt"/>
                <a:ea typeface="+mn-ea"/>
                <a:cs typeface="+mn-cs"/>
                <a:sym typeface="Helvetica"/>
              </a:defRPr>
            </a:pPr>
            <a:endParaRPr sz="800" i="1" dirty="0">
              <a:solidFill>
                <a:srgbClr val="200D60"/>
              </a:solidFill>
              <a:latin typeface="+mn-lt"/>
              <a:cs typeface="+mn-cs"/>
              <a:sym typeface="Helvetica"/>
            </a:endParaRPr>
          </a:p>
        </p:txBody>
      </p:sp>
      <p:sp>
        <p:nvSpPr>
          <p:cNvPr id="21" name="Change – NTSB Recommendation">
            <a:extLst>
              <a:ext uri="{FF2B5EF4-FFF2-40B4-BE49-F238E27FC236}">
                <a16:creationId xmlns:a16="http://schemas.microsoft.com/office/drawing/2014/main" id="{B0D6DA13-758F-0848-BB3D-E1DB71764F75}"/>
              </a:ext>
            </a:extLst>
          </p:cNvPr>
          <p:cNvSpPr txBox="1"/>
          <p:nvPr/>
        </p:nvSpPr>
        <p:spPr bwMode="auto">
          <a:xfrm>
            <a:off x="4164013" y="4605338"/>
            <a:ext cx="1412875" cy="215900"/>
          </a:xfrm>
          <a:prstGeom prst="rect">
            <a:avLst/>
          </a:prstGeom>
          <a:ln w="12700">
            <a:miter lim="400000"/>
          </a:ln>
          <a:extLst>
            <a:ext uri="{C572A759-6A51-4108-AA02-DFA0A04FC94B}"/>
          </a:extLst>
        </p:spPr>
        <p:txBody>
          <a:bodyPr lIns="45718" tIns="45718" rIns="45718" bIns="45718">
            <a:spAutoFit/>
          </a:bodyPr>
          <a:lstStyle/>
          <a:p>
            <a:pPr algn="ctr" defTabSz="457200">
              <a:defRPr sz="1000" i="1">
                <a:solidFill>
                  <a:srgbClr val="200D60"/>
                </a:solidFill>
                <a:latin typeface="+mn-lt"/>
                <a:ea typeface="+mn-ea"/>
                <a:cs typeface="+mn-cs"/>
                <a:sym typeface="Helvetica"/>
              </a:defRPr>
            </a:pPr>
            <a:endParaRPr sz="800" i="1" dirty="0">
              <a:solidFill>
                <a:srgbClr val="200D60"/>
              </a:solidFill>
              <a:latin typeface="+mn-lt"/>
              <a:cs typeface="+mn-cs"/>
              <a:sym typeface="Helvetica"/>
            </a:endParaRPr>
          </a:p>
        </p:txBody>
      </p:sp>
      <p:sp>
        <p:nvSpPr>
          <p:cNvPr id="22" name="Change – NTSB Recommendation">
            <a:extLst>
              <a:ext uri="{FF2B5EF4-FFF2-40B4-BE49-F238E27FC236}">
                <a16:creationId xmlns:a16="http://schemas.microsoft.com/office/drawing/2014/main" id="{86246C68-E341-C741-B302-220A2C38B875}"/>
              </a:ext>
            </a:extLst>
          </p:cNvPr>
          <p:cNvSpPr txBox="1"/>
          <p:nvPr/>
        </p:nvSpPr>
        <p:spPr bwMode="auto">
          <a:xfrm>
            <a:off x="5707063" y="4605338"/>
            <a:ext cx="2892425" cy="215900"/>
          </a:xfrm>
          <a:prstGeom prst="rect">
            <a:avLst/>
          </a:prstGeom>
          <a:ln w="12700">
            <a:miter lim="400000"/>
          </a:ln>
          <a:extLst>
            <a:ext uri="{C572A759-6A51-4108-AA02-DFA0A04FC94B}"/>
          </a:extLst>
        </p:spPr>
        <p:txBody>
          <a:bodyPr lIns="45718" tIns="45718" rIns="45718" bIns="45718">
            <a:spAutoFit/>
          </a:bodyPr>
          <a:lstStyle/>
          <a:p>
            <a:pPr algn="ctr" defTabSz="457200">
              <a:defRPr sz="1000" i="1">
                <a:solidFill>
                  <a:srgbClr val="200D60"/>
                </a:solidFill>
                <a:latin typeface="+mn-lt"/>
                <a:ea typeface="+mn-ea"/>
                <a:cs typeface="+mn-cs"/>
                <a:sym typeface="Helvetica"/>
              </a:defRPr>
            </a:pPr>
            <a:endParaRPr sz="800" i="1" dirty="0">
              <a:solidFill>
                <a:srgbClr val="200D60"/>
              </a:solidFill>
              <a:latin typeface="+mn-lt"/>
              <a:cs typeface="+mn-cs"/>
              <a:sym typeface="Helvetica"/>
            </a:endParaRPr>
          </a:p>
        </p:txBody>
      </p:sp>
      <p:sp>
        <p:nvSpPr>
          <p:cNvPr id="43" name="Change – NTSB Recommendation">
            <a:extLst>
              <a:ext uri="{FF2B5EF4-FFF2-40B4-BE49-F238E27FC236}">
                <a16:creationId xmlns:a16="http://schemas.microsoft.com/office/drawing/2014/main" id="{86D1AEE9-789A-5544-948A-972D9B08D899}"/>
              </a:ext>
            </a:extLst>
          </p:cNvPr>
          <p:cNvSpPr txBox="1"/>
          <p:nvPr/>
        </p:nvSpPr>
        <p:spPr bwMode="auto">
          <a:xfrm>
            <a:off x="4079875" y="2960688"/>
            <a:ext cx="1412875" cy="215900"/>
          </a:xfrm>
          <a:prstGeom prst="rect">
            <a:avLst/>
          </a:prstGeom>
          <a:ln w="12700">
            <a:miter lim="400000"/>
          </a:ln>
          <a:extLst>
            <a:ext uri="{C572A759-6A51-4108-AA02-DFA0A04FC94B}"/>
          </a:extLst>
        </p:spPr>
        <p:txBody>
          <a:bodyPr lIns="45718" tIns="45718" rIns="45718" bIns="45718">
            <a:spAutoFit/>
          </a:bodyPr>
          <a:lstStyle/>
          <a:p>
            <a:pPr defTabSz="457200">
              <a:defRPr sz="1000" i="1">
                <a:solidFill>
                  <a:srgbClr val="200D60"/>
                </a:solidFill>
                <a:latin typeface="+mn-lt"/>
                <a:ea typeface="+mn-ea"/>
                <a:cs typeface="+mn-cs"/>
                <a:sym typeface="Helvetica"/>
              </a:defRPr>
            </a:pPr>
            <a:endParaRPr sz="800" i="1" dirty="0">
              <a:solidFill>
                <a:srgbClr val="200D60"/>
              </a:solidFill>
              <a:latin typeface="+mn-lt"/>
              <a:cs typeface="+mn-cs"/>
              <a:sym typeface="Helvetica"/>
            </a:endParaRPr>
          </a:p>
        </p:txBody>
      </p:sp>
      <p:sp>
        <p:nvSpPr>
          <p:cNvPr id="2" name="Title 1"/>
          <p:cNvSpPr>
            <a:spLocks noGrp="1"/>
          </p:cNvSpPr>
          <p:nvPr>
            <p:ph type="title"/>
          </p:nvPr>
        </p:nvSpPr>
        <p:spPr>
          <a:xfrm>
            <a:off x="538163" y="241300"/>
            <a:ext cx="8472488" cy="609600"/>
          </a:xfrm>
        </p:spPr>
        <p:txBody>
          <a:bodyPr/>
          <a:lstStyle/>
          <a:p>
            <a:r>
              <a:rPr lang="en-US" dirty="0"/>
              <a:t>Global Changes</a:t>
            </a:r>
          </a:p>
        </p:txBody>
      </p:sp>
      <p:sp>
        <p:nvSpPr>
          <p:cNvPr id="3" name="Content Placeholder 2"/>
          <p:cNvSpPr>
            <a:spLocks noGrp="1"/>
          </p:cNvSpPr>
          <p:nvPr>
            <p:ph idx="1"/>
          </p:nvPr>
        </p:nvSpPr>
        <p:spPr>
          <a:xfrm>
            <a:off x="549275" y="981075"/>
            <a:ext cx="8050213" cy="4718685"/>
          </a:xfrm>
        </p:spPr>
        <p:txBody>
          <a:bodyPr/>
          <a:lstStyle/>
          <a:p>
            <a:r>
              <a:rPr lang="en-US" dirty="0" err="1"/>
              <a:t>BasicMed</a:t>
            </a:r>
            <a:endParaRPr lang="en-US" dirty="0"/>
          </a:p>
          <a:p>
            <a:pPr lvl="1"/>
            <a:r>
              <a:rPr lang="en-US" dirty="0"/>
              <a:t>Is now a Knowledge testing and Practical testing element</a:t>
            </a:r>
          </a:p>
          <a:p>
            <a:r>
              <a:rPr lang="en-US" dirty="0"/>
              <a:t>Special Air Traffic Rules (SATR) and Special Flight Rules Area (SFRA)</a:t>
            </a:r>
          </a:p>
          <a:p>
            <a:pPr lvl="1"/>
            <a:r>
              <a:rPr lang="en-US" dirty="0"/>
              <a:t>These are new testing elements, where they apply</a:t>
            </a:r>
          </a:p>
          <a:p>
            <a:r>
              <a:rPr lang="en-US" dirty="0"/>
              <a:t>New Task Name</a:t>
            </a:r>
          </a:p>
          <a:p>
            <a:pPr lvl="1"/>
            <a:r>
              <a:rPr lang="en-US" dirty="0"/>
              <a:t>For Airport and Seaplane Base Operations Area of Operation, the name of Task A has been changed to include Runway Lighting Systems</a:t>
            </a:r>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6703981-F765-254F-BC40-773DCE7AE2CA}"/>
              </a:ext>
            </a:extLst>
          </p:cNvPr>
          <p:cNvSpPr>
            <a:spLocks noGrp="1" noChangeArrowheads="1"/>
          </p:cNvSpPr>
          <p:nvPr>
            <p:ph type="title"/>
          </p:nvPr>
        </p:nvSpPr>
        <p:spPr>
          <a:xfrm>
            <a:off x="368300" y="155162"/>
            <a:ext cx="8229600" cy="579437"/>
          </a:xfrm>
        </p:spPr>
        <p:txBody>
          <a:bodyPr>
            <a:normAutofit fontScale="90000"/>
          </a:bodyPr>
          <a:lstStyle/>
          <a:p>
            <a:pPr>
              <a:defRPr/>
            </a:pPr>
            <a:r>
              <a:rPr lang="en-US" altLang="en-US" dirty="0"/>
              <a:t>Private Pilot – Airplane ACS</a:t>
            </a:r>
          </a:p>
        </p:txBody>
      </p:sp>
      <p:sp>
        <p:nvSpPr>
          <p:cNvPr id="22531" name="TextBox 3">
            <a:extLst>
              <a:ext uri="{FF2B5EF4-FFF2-40B4-BE49-F238E27FC236}">
                <a16:creationId xmlns:a16="http://schemas.microsoft.com/office/drawing/2014/main" id="{77F3B309-69CE-E84F-A9E5-211DD564F5D7}"/>
              </a:ext>
            </a:extLst>
          </p:cNvPr>
          <p:cNvSpPr txBox="1">
            <a:spLocks noChangeArrowheads="1"/>
          </p:cNvSpPr>
          <p:nvPr/>
        </p:nvSpPr>
        <p:spPr bwMode="auto">
          <a:xfrm>
            <a:off x="444500" y="690563"/>
            <a:ext cx="843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defRPr/>
            </a:pPr>
            <a:r>
              <a:rPr lang="en-US" altLang="en-US" dirty="0">
                <a:solidFill>
                  <a:srgbClr val="1D2F68"/>
                </a:solidFill>
                <a:latin typeface="+mj-lt"/>
                <a:ea typeface="+mj-ea"/>
                <a:cs typeface="+mj-cs"/>
              </a:rPr>
              <a:t>Task Element Changes</a:t>
            </a:r>
          </a:p>
        </p:txBody>
      </p:sp>
      <p:sp>
        <p:nvSpPr>
          <p:cNvPr id="24580" name="Content Placeholder 2"/>
          <p:cNvSpPr>
            <a:spLocks noGrp="1" noChangeArrowheads="1"/>
          </p:cNvSpPr>
          <p:nvPr>
            <p:ph idx="1"/>
          </p:nvPr>
        </p:nvSpPr>
        <p:spPr>
          <a:xfrm>
            <a:off x="362639" y="1338065"/>
            <a:ext cx="8589962" cy="4521200"/>
          </a:xfrm>
        </p:spPr>
        <p:txBody>
          <a:bodyPr/>
          <a:lstStyle/>
          <a:p>
            <a:pPr marL="0" indent="0" eaLnBrk="1" hangingPunct="1">
              <a:spcBef>
                <a:spcPct val="50000"/>
              </a:spcBef>
              <a:buFontTx/>
              <a:buNone/>
            </a:pPr>
            <a:r>
              <a:rPr lang="en-US" altLang="en-US" sz="1600" b="1" dirty="0"/>
              <a:t>Normal Approach and Landing Task:</a:t>
            </a:r>
          </a:p>
          <a:p>
            <a:pPr marL="0" indent="0" eaLnBrk="1" hangingPunct="1">
              <a:spcBef>
                <a:spcPct val="50000"/>
              </a:spcBef>
              <a:buFontTx/>
              <a:buNone/>
            </a:pPr>
            <a:r>
              <a:rPr lang="en-US" altLang="en-US" sz="1400" b="0" dirty="0">
                <a:solidFill>
                  <a:srgbClr val="FF0000"/>
                </a:solidFill>
              </a:rPr>
              <a:t>2017:</a:t>
            </a:r>
          </a:p>
          <a:p>
            <a:pPr marL="0" indent="0" eaLnBrk="1" hangingPunct="1">
              <a:spcBef>
                <a:spcPct val="50000"/>
              </a:spcBef>
              <a:buFontTx/>
              <a:buNone/>
            </a:pPr>
            <a:endParaRPr lang="en-US" altLang="en-US" sz="1400" b="0" dirty="0">
              <a:solidFill>
                <a:srgbClr val="FF0000"/>
              </a:solidFill>
            </a:endParaRPr>
          </a:p>
          <a:p>
            <a:pPr marL="0" indent="0" eaLnBrk="1" hangingPunct="1">
              <a:spcBef>
                <a:spcPts val="1800"/>
              </a:spcBef>
              <a:buFontTx/>
              <a:buNone/>
            </a:pPr>
            <a:r>
              <a:rPr lang="en-US" altLang="en-US" sz="1400" b="0" dirty="0">
                <a:solidFill>
                  <a:srgbClr val="FF0000"/>
                </a:solidFill>
              </a:rPr>
              <a:t>2018:</a:t>
            </a:r>
          </a:p>
          <a:p>
            <a:pPr marL="0" indent="0" eaLnBrk="1" hangingPunct="1">
              <a:spcBef>
                <a:spcPct val="50000"/>
              </a:spcBef>
              <a:buFontTx/>
              <a:buNone/>
            </a:pPr>
            <a:endParaRPr lang="en-US" altLang="en-US" sz="1400" b="0" dirty="0">
              <a:solidFill>
                <a:srgbClr val="FF0000"/>
              </a:solidFill>
            </a:endParaRPr>
          </a:p>
          <a:p>
            <a:pPr marL="0" indent="0" eaLnBrk="1" hangingPunct="1">
              <a:spcBef>
                <a:spcPct val="50000"/>
              </a:spcBef>
              <a:buFontTx/>
              <a:buNone/>
            </a:pPr>
            <a:endParaRPr lang="en-US" altLang="en-US" sz="1800" dirty="0"/>
          </a:p>
          <a:p>
            <a:pPr marL="0" indent="0" eaLnBrk="1" hangingPunct="1">
              <a:spcBef>
                <a:spcPts val="600"/>
              </a:spcBef>
              <a:buFontTx/>
              <a:buNone/>
            </a:pPr>
            <a:r>
              <a:rPr lang="en-US" altLang="en-US" sz="1600" b="1" dirty="0"/>
              <a:t>Area of Operation IX, Emergency Operations; Task A, Emergency Descent</a:t>
            </a:r>
          </a:p>
          <a:p>
            <a:pPr marL="0" indent="0" eaLnBrk="1" hangingPunct="1">
              <a:spcBef>
                <a:spcPct val="50000"/>
              </a:spcBef>
              <a:buFontTx/>
              <a:buNone/>
            </a:pPr>
            <a:r>
              <a:rPr lang="en-US" altLang="en-US" sz="1400" b="0" dirty="0">
                <a:solidFill>
                  <a:srgbClr val="FF0000"/>
                </a:solidFill>
              </a:rPr>
              <a:t>2017:</a:t>
            </a:r>
          </a:p>
          <a:p>
            <a:pPr marL="0" indent="0" eaLnBrk="1" hangingPunct="1">
              <a:spcBef>
                <a:spcPct val="50000"/>
              </a:spcBef>
              <a:buFontTx/>
              <a:buNone/>
            </a:pPr>
            <a:endParaRPr lang="en-US" altLang="en-US" sz="1400" b="0" dirty="0">
              <a:solidFill>
                <a:srgbClr val="FF0000"/>
              </a:solidFill>
            </a:endParaRPr>
          </a:p>
          <a:p>
            <a:pPr marL="0" indent="0" eaLnBrk="1" hangingPunct="1">
              <a:spcBef>
                <a:spcPct val="50000"/>
              </a:spcBef>
              <a:buFontTx/>
              <a:buNone/>
            </a:pPr>
            <a:endParaRPr lang="en-US" altLang="en-US" sz="1400" b="0" dirty="0">
              <a:solidFill>
                <a:srgbClr val="FF0000"/>
              </a:solidFill>
            </a:endParaRPr>
          </a:p>
          <a:p>
            <a:pPr marL="0" indent="0" eaLnBrk="1" hangingPunct="1">
              <a:spcBef>
                <a:spcPts val="2400"/>
              </a:spcBef>
              <a:buFontTx/>
              <a:buNone/>
            </a:pPr>
            <a:r>
              <a:rPr lang="en-US" altLang="en-US" sz="1400" b="0" dirty="0">
                <a:solidFill>
                  <a:srgbClr val="FF0000"/>
                </a:solidFill>
              </a:rPr>
              <a:t>2018:</a:t>
            </a:r>
          </a:p>
          <a:p>
            <a:pPr marL="0" indent="0" eaLnBrk="1" hangingPunct="1">
              <a:spcBef>
                <a:spcPct val="50000"/>
              </a:spcBef>
              <a:buFontTx/>
              <a:buNone/>
            </a:pPr>
            <a:endParaRPr lang="en-US" altLang="en-US" sz="1400" b="0" dirty="0">
              <a:solidFill>
                <a:srgbClr val="FF0000"/>
              </a:solidFill>
            </a:endParaRPr>
          </a:p>
        </p:txBody>
      </p:sp>
      <p:pic>
        <p:nvPicPr>
          <p:cNvPr id="2" name="Picture 1"/>
          <p:cNvPicPr>
            <a:picLocks noChangeAspect="1"/>
          </p:cNvPicPr>
          <p:nvPr/>
        </p:nvPicPr>
        <p:blipFill>
          <a:blip r:embed="rId3"/>
          <a:stretch>
            <a:fillRect/>
          </a:stretch>
        </p:blipFill>
        <p:spPr>
          <a:xfrm>
            <a:off x="747988" y="1971318"/>
            <a:ext cx="8019288" cy="355195"/>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747988" y="2751419"/>
            <a:ext cx="8019288" cy="570144"/>
          </a:xfrm>
          <a:prstGeom prst="rect">
            <a:avLst/>
          </a:prstGeom>
          <a:ln w="12700">
            <a:solidFill>
              <a:schemeClr val="tx1"/>
            </a:solidFill>
          </a:ln>
        </p:spPr>
      </p:pic>
      <p:pic>
        <p:nvPicPr>
          <p:cNvPr id="5" name="Picture 4"/>
          <p:cNvPicPr>
            <a:picLocks noChangeAspect="1"/>
          </p:cNvPicPr>
          <p:nvPr/>
        </p:nvPicPr>
        <p:blipFill>
          <a:blip r:embed="rId5"/>
          <a:stretch>
            <a:fillRect/>
          </a:stretch>
        </p:blipFill>
        <p:spPr>
          <a:xfrm>
            <a:off x="747988" y="4109628"/>
            <a:ext cx="8019288" cy="703793"/>
          </a:xfrm>
          <a:prstGeom prst="rect">
            <a:avLst/>
          </a:prstGeom>
          <a:ln w="12700">
            <a:solidFill>
              <a:schemeClr val="tx1"/>
            </a:solidFill>
          </a:ln>
        </p:spPr>
      </p:pic>
      <p:pic>
        <p:nvPicPr>
          <p:cNvPr id="6" name="Picture 5"/>
          <p:cNvPicPr>
            <a:picLocks noChangeAspect="1"/>
          </p:cNvPicPr>
          <p:nvPr/>
        </p:nvPicPr>
        <p:blipFill>
          <a:blip r:embed="rId6"/>
          <a:stretch>
            <a:fillRect/>
          </a:stretch>
        </p:blipFill>
        <p:spPr>
          <a:xfrm>
            <a:off x="747988" y="5264871"/>
            <a:ext cx="8019288" cy="673230"/>
          </a:xfrm>
          <a:prstGeom prst="rect">
            <a:avLst/>
          </a:prstGeom>
          <a:ln w="12700">
            <a:solidFill>
              <a:schemeClr val="tx1"/>
            </a:solidFill>
          </a:ln>
        </p:spPr>
      </p:pic>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1"/>
          <p:cNvSpPr>
            <a:spLocks noChangeArrowheads="1"/>
          </p:cNvSpPr>
          <p:nvPr/>
        </p:nvSpPr>
        <p:spPr bwMode="auto">
          <a:xfrm>
            <a:off x="538163" y="1284639"/>
            <a:ext cx="8456612"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spcAft>
                <a:spcPts val="600"/>
              </a:spcAft>
              <a:buFontTx/>
              <a:buNone/>
            </a:pPr>
            <a:r>
              <a:rPr lang="en-US" altLang="en-US" sz="2400" dirty="0"/>
              <a:t>Area of Operation X, Multiengine Operations; Task C, One Engine Inoperative (Simulated)(solely by Reference to Instruments) During Straight-and-Level Flight and Turns (AMEL, AMES)</a:t>
            </a:r>
          </a:p>
          <a:p>
            <a:pPr lvl="1">
              <a:spcBef>
                <a:spcPct val="0"/>
              </a:spcBef>
              <a:buFont typeface="Arial" panose="020B0604020202020204" pitchFamily="34" charset="0"/>
              <a:buChar char="•"/>
            </a:pPr>
            <a:r>
              <a:rPr lang="en-US" altLang="en-US" dirty="0"/>
              <a:t>This Task has been changed to match the Instrument and Commercial ACSs</a:t>
            </a:r>
          </a:p>
          <a:p>
            <a:pPr lvl="1">
              <a:spcBef>
                <a:spcPct val="0"/>
              </a:spcBef>
              <a:buFont typeface="Arial" panose="020B0604020202020204" pitchFamily="34" charset="0"/>
              <a:buChar char="•"/>
            </a:pPr>
            <a:r>
              <a:rPr lang="en-US" altLang="en-US" dirty="0"/>
              <a:t>“Simulated” has been added to the Task name </a:t>
            </a:r>
          </a:p>
          <a:p>
            <a:pPr lvl="1">
              <a:spcBef>
                <a:spcPct val="0"/>
              </a:spcBef>
              <a:buFont typeface="Arial" panose="020B0604020202020204" pitchFamily="34" charset="0"/>
              <a:buChar char="•"/>
            </a:pPr>
            <a:r>
              <a:rPr lang="en-US" altLang="en-US" dirty="0"/>
              <a:t>“Solely” has been added to the Task name</a:t>
            </a:r>
          </a:p>
          <a:p>
            <a:pPr lvl="1">
              <a:spcBef>
                <a:spcPct val="0"/>
              </a:spcBef>
              <a:buFont typeface="Arial" panose="020B0604020202020204" pitchFamily="34" charset="0"/>
              <a:buChar char="•"/>
            </a:pPr>
            <a:r>
              <a:rPr lang="en-US" altLang="en-US" dirty="0"/>
              <a:t>Skill 2, the evaluator establishing zero thrust has been added</a:t>
            </a:r>
          </a:p>
          <a:p>
            <a:pPr lvl="1">
              <a:spcBef>
                <a:spcPct val="0"/>
              </a:spcBef>
              <a:buFont typeface="Arial" panose="020B0604020202020204" pitchFamily="34" charset="0"/>
              <a:buChar char="•"/>
            </a:pPr>
            <a:r>
              <a:rPr lang="en-US" altLang="en-US" dirty="0"/>
              <a:t>Skill 4, bank angle has been replaced with “Use flight controls…”</a:t>
            </a:r>
          </a:p>
          <a:p>
            <a:pPr lvl="1">
              <a:spcBef>
                <a:spcPct val="0"/>
              </a:spcBef>
              <a:buFont typeface="Arial" panose="020B0604020202020204" pitchFamily="34" charset="0"/>
              <a:buChar char="•"/>
            </a:pPr>
            <a:endParaRPr lang="en-US" altLang="en-US" sz="1600" dirty="0">
              <a:solidFill>
                <a:srgbClr val="1D2F68"/>
              </a:solidFill>
            </a:endParaRPr>
          </a:p>
        </p:txBody>
      </p:sp>
      <p:sp>
        <p:nvSpPr>
          <p:cNvPr id="5" name="Title 1">
            <a:extLst>
              <a:ext uri="{FF2B5EF4-FFF2-40B4-BE49-F238E27FC236}">
                <a16:creationId xmlns:a16="http://schemas.microsoft.com/office/drawing/2014/main" id="{C6703981-F765-254F-BC40-773DCE7AE2CA}"/>
              </a:ext>
            </a:extLst>
          </p:cNvPr>
          <p:cNvSpPr txBox="1">
            <a:spLocks noChangeArrowheads="1"/>
          </p:cNvSpPr>
          <p:nvPr/>
        </p:nvSpPr>
        <p:spPr bwMode="auto">
          <a:xfrm>
            <a:off x="362405" y="205667"/>
            <a:ext cx="822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altLang="en-US" kern="0" dirty="0"/>
              <a:t>Private Pilot – Airplane ACS</a:t>
            </a:r>
          </a:p>
        </p:txBody>
      </p:sp>
      <p:sp>
        <p:nvSpPr>
          <p:cNvPr id="6" name="TextBox 3">
            <a:extLst>
              <a:ext uri="{FF2B5EF4-FFF2-40B4-BE49-F238E27FC236}">
                <a16:creationId xmlns:a16="http://schemas.microsoft.com/office/drawing/2014/main" id="{77F3B309-69CE-E84F-A9E5-211DD564F5D7}"/>
              </a:ext>
            </a:extLst>
          </p:cNvPr>
          <p:cNvSpPr txBox="1">
            <a:spLocks noChangeArrowheads="1"/>
          </p:cNvSpPr>
          <p:nvPr/>
        </p:nvSpPr>
        <p:spPr bwMode="auto">
          <a:xfrm>
            <a:off x="456113" y="705202"/>
            <a:ext cx="843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defRPr/>
            </a:pPr>
            <a:r>
              <a:rPr lang="en-US" altLang="en-US" dirty="0">
                <a:solidFill>
                  <a:srgbClr val="1D2F68"/>
                </a:solidFill>
                <a:latin typeface="+mj-lt"/>
                <a:ea typeface="+mj-ea"/>
                <a:cs typeface="+mj-cs"/>
              </a:rPr>
              <a:t>Task Element Changes</a:t>
            </a:r>
          </a:p>
        </p:txBody>
      </p:sp>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8038FF5B-10DD-8C4E-9E5B-49CDBE747D94}"/>
              </a:ext>
            </a:extLst>
          </p:cNvPr>
          <p:cNvSpPr>
            <a:spLocks noChangeArrowheads="1"/>
          </p:cNvSpPr>
          <p:nvPr/>
        </p:nvSpPr>
        <p:spPr bwMode="auto">
          <a:xfrm>
            <a:off x="444500" y="1136927"/>
            <a:ext cx="86868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spcAft>
                <a:spcPts val="600"/>
              </a:spcAft>
              <a:buFontTx/>
              <a:buNone/>
              <a:defRPr/>
            </a:pPr>
            <a:r>
              <a:rPr lang="en-US" altLang="en-US" sz="2000" dirty="0"/>
              <a:t>Area of Operation X, Multiengine Operations; Task D, Instrument Approach and Landing with an Inoperative Engine (Simulated)(solely by Reference to Instruments)(AMEL, AMES)</a:t>
            </a:r>
          </a:p>
          <a:p>
            <a:pPr marL="630238" lvl="1">
              <a:spcBef>
                <a:spcPct val="0"/>
              </a:spcBef>
              <a:buFont typeface="Arial" panose="020B0604020202020204" pitchFamily="34" charset="0"/>
              <a:buChar char="•"/>
              <a:defRPr/>
            </a:pPr>
            <a:r>
              <a:rPr lang="en-US" altLang="en-US" sz="2000" dirty="0"/>
              <a:t>The same changes that were made to Task C were applied to Task D.</a:t>
            </a:r>
          </a:p>
          <a:p>
            <a:pPr marL="457200" lvl="1" indent="0">
              <a:spcBef>
                <a:spcPct val="0"/>
              </a:spcBef>
              <a:buFontTx/>
              <a:buNone/>
              <a:defRPr/>
            </a:pPr>
            <a:endParaRPr lang="en-US" altLang="en-US" sz="1600" dirty="0">
              <a:solidFill>
                <a:srgbClr val="1D2F68"/>
              </a:solidFill>
            </a:endParaRPr>
          </a:p>
          <a:p>
            <a:pPr marL="0" lvl="1" indent="0">
              <a:spcBef>
                <a:spcPct val="0"/>
              </a:spcBef>
              <a:buFontTx/>
              <a:buNone/>
              <a:defRPr/>
            </a:pPr>
            <a:r>
              <a:rPr lang="en-US" altLang="en-US" sz="1600" dirty="0">
                <a:solidFill>
                  <a:srgbClr val="FF0000"/>
                </a:solidFill>
              </a:rPr>
              <a:t>2017:</a:t>
            </a: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0" lvl="1" indent="0">
              <a:spcBef>
                <a:spcPct val="0"/>
              </a:spcBef>
              <a:buFontTx/>
              <a:buNone/>
              <a:defRPr/>
            </a:pPr>
            <a:r>
              <a:rPr lang="en-US" altLang="en-US" sz="1600" dirty="0">
                <a:solidFill>
                  <a:srgbClr val="FF0000"/>
                </a:solidFill>
              </a:rPr>
              <a:t>2018:</a:t>
            </a: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0" lvl="1" indent="0">
              <a:spcBef>
                <a:spcPct val="0"/>
              </a:spcBef>
              <a:buFontTx/>
              <a:buNone/>
              <a:defRPr/>
            </a:pPr>
            <a:r>
              <a:rPr lang="en-US" altLang="en-US" sz="1600" dirty="0">
                <a:solidFill>
                  <a:srgbClr val="FF0000"/>
                </a:solidFill>
              </a:rPr>
              <a:t>2017:</a:t>
            </a: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0" lvl="1" indent="0">
              <a:spcBef>
                <a:spcPct val="0"/>
              </a:spcBef>
              <a:buFontTx/>
              <a:buNone/>
              <a:defRPr/>
            </a:pPr>
            <a:r>
              <a:rPr lang="en-US" altLang="en-US" sz="1600" dirty="0">
                <a:solidFill>
                  <a:srgbClr val="FF0000"/>
                </a:solidFill>
              </a:rPr>
              <a:t>2018:</a:t>
            </a: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a:p>
            <a:pPr marL="457200" lvl="1" indent="0">
              <a:spcBef>
                <a:spcPct val="0"/>
              </a:spcBef>
              <a:buFontTx/>
              <a:buNone/>
              <a:defRPr/>
            </a:pPr>
            <a:endParaRPr lang="en-US" altLang="en-US" sz="1400" dirty="0">
              <a:solidFill>
                <a:srgbClr val="FF0000"/>
              </a:solidFill>
            </a:endParaRPr>
          </a:p>
        </p:txBody>
      </p:sp>
      <p:sp>
        <p:nvSpPr>
          <p:cNvPr id="28675" name="Rectangle 2">
            <a:extLst>
              <a:ext uri="{FF2B5EF4-FFF2-40B4-BE49-F238E27FC236}">
                <a16:creationId xmlns:a16="http://schemas.microsoft.com/office/drawing/2014/main" id="{17E5155C-7107-5749-AE72-2E9C2C74E90E}"/>
              </a:ext>
            </a:extLst>
          </p:cNvPr>
          <p:cNvSpPr>
            <a:spLocks noChangeArrowheads="1"/>
          </p:cNvSpPr>
          <p:nvPr/>
        </p:nvSpPr>
        <p:spPr bwMode="auto">
          <a:xfrm>
            <a:off x="323850" y="133985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defRPr/>
            </a:pPr>
            <a:br>
              <a:rPr lang="en-US" altLang="en-US" sz="1400" b="0" dirty="0">
                <a:latin typeface="+mn-lt"/>
              </a:rPr>
            </a:br>
            <a:br>
              <a:rPr lang="en-US" altLang="en-US" sz="1400" b="0" dirty="0">
                <a:latin typeface="+mn-lt"/>
              </a:rPr>
            </a:br>
            <a:endParaRPr lang="en-US" altLang="en-US" sz="1400" b="0" dirty="0">
              <a:latin typeface="+mn-lt"/>
            </a:endParaRPr>
          </a:p>
        </p:txBody>
      </p:sp>
      <p:sp>
        <p:nvSpPr>
          <p:cNvPr id="28677" name="Rectangle 1">
            <a:extLst>
              <a:ext uri="{FF2B5EF4-FFF2-40B4-BE49-F238E27FC236}">
                <a16:creationId xmlns:a16="http://schemas.microsoft.com/office/drawing/2014/main" id="{95F009F9-167A-1E49-9BD8-7C9EC01BC2AF}"/>
              </a:ext>
            </a:extLst>
          </p:cNvPr>
          <p:cNvSpPr>
            <a:spLocks noChangeArrowheads="1"/>
          </p:cNvSpPr>
          <p:nvPr/>
        </p:nvSpPr>
        <p:spPr bwMode="auto">
          <a:xfrm>
            <a:off x="323850" y="5494338"/>
            <a:ext cx="8628063"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defRPr/>
            </a:pPr>
            <a:endParaRPr lang="en-US" altLang="en-US" sz="1000" b="0" dirty="0">
              <a:latin typeface="+mn-lt"/>
            </a:endParaRPr>
          </a:p>
        </p:txBody>
      </p:sp>
      <p:sp>
        <p:nvSpPr>
          <p:cNvPr id="11" name="Title 1">
            <a:extLst>
              <a:ext uri="{FF2B5EF4-FFF2-40B4-BE49-F238E27FC236}">
                <a16:creationId xmlns:a16="http://schemas.microsoft.com/office/drawing/2014/main" id="{C6703981-F765-254F-BC40-773DCE7AE2CA}"/>
              </a:ext>
            </a:extLst>
          </p:cNvPr>
          <p:cNvSpPr>
            <a:spLocks noGrp="1" noChangeArrowheads="1"/>
          </p:cNvSpPr>
          <p:nvPr>
            <p:ph type="title"/>
          </p:nvPr>
        </p:nvSpPr>
        <p:spPr>
          <a:xfrm>
            <a:off x="361950" y="141634"/>
            <a:ext cx="8229600" cy="579437"/>
          </a:xfrm>
        </p:spPr>
        <p:txBody>
          <a:bodyPr>
            <a:normAutofit fontScale="90000"/>
          </a:bodyPr>
          <a:lstStyle/>
          <a:p>
            <a:pPr>
              <a:defRPr/>
            </a:pPr>
            <a:r>
              <a:rPr lang="en-US" altLang="en-US" dirty="0"/>
              <a:t>Private Pilot – Airplane ACS</a:t>
            </a:r>
          </a:p>
        </p:txBody>
      </p:sp>
      <p:sp>
        <p:nvSpPr>
          <p:cNvPr id="12" name="TextBox 3">
            <a:extLst>
              <a:ext uri="{FF2B5EF4-FFF2-40B4-BE49-F238E27FC236}">
                <a16:creationId xmlns:a16="http://schemas.microsoft.com/office/drawing/2014/main" id="{77F3B309-69CE-E84F-A9E5-211DD564F5D7}"/>
              </a:ext>
            </a:extLst>
          </p:cNvPr>
          <p:cNvSpPr txBox="1">
            <a:spLocks noChangeArrowheads="1"/>
          </p:cNvSpPr>
          <p:nvPr/>
        </p:nvSpPr>
        <p:spPr bwMode="auto">
          <a:xfrm>
            <a:off x="417512" y="662850"/>
            <a:ext cx="8432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defRPr/>
            </a:pPr>
            <a:r>
              <a:rPr lang="en-US" altLang="en-US" dirty="0">
                <a:solidFill>
                  <a:srgbClr val="1D2F68"/>
                </a:solidFill>
                <a:latin typeface="+mj-lt"/>
                <a:ea typeface="+mj-ea"/>
                <a:cs typeface="+mj-cs"/>
              </a:rPr>
              <a:t>Task Element Changes</a:t>
            </a:r>
          </a:p>
        </p:txBody>
      </p:sp>
      <p:graphicFrame>
        <p:nvGraphicFramePr>
          <p:cNvPr id="4" name="Table 3"/>
          <p:cNvGraphicFramePr>
            <a:graphicFrameLocks noGrp="1"/>
          </p:cNvGraphicFramePr>
          <p:nvPr>
            <p:extLst>
              <p:ext uri="{D42A27DB-BD31-4B8C-83A1-F6EECF244321}">
                <p14:modId xmlns:p14="http://schemas.microsoft.com/office/powerpoint/2010/main" val="722326917"/>
              </p:ext>
            </p:extLst>
          </p:nvPr>
        </p:nvGraphicFramePr>
        <p:xfrm>
          <a:off x="583244" y="2998246"/>
          <a:ext cx="8026062" cy="372862"/>
        </p:xfrm>
        <a:graphic>
          <a:graphicData uri="http://schemas.openxmlformats.org/drawingml/2006/table">
            <a:tbl>
              <a:tblPr firstRow="1" firstCol="1" lastRow="1" lastCol="1" bandRow="1" bandCol="1">
                <a:tableStyleId>{5C22544A-7EE6-4342-B048-85BDC9FD1C3A}</a:tableStyleId>
              </a:tblPr>
              <a:tblGrid>
                <a:gridCol w="1284329">
                  <a:extLst>
                    <a:ext uri="{9D8B030D-6E8A-4147-A177-3AD203B41FA5}">
                      <a16:colId xmlns:a16="http://schemas.microsoft.com/office/drawing/2014/main" val="2791700579"/>
                    </a:ext>
                  </a:extLst>
                </a:gridCol>
                <a:gridCol w="6741733">
                  <a:extLst>
                    <a:ext uri="{9D8B030D-6E8A-4147-A177-3AD203B41FA5}">
                      <a16:colId xmlns:a16="http://schemas.microsoft.com/office/drawing/2014/main" val="3474562457"/>
                    </a:ext>
                  </a:extLst>
                </a:gridCol>
              </a:tblGrid>
              <a:tr h="372862">
                <a:tc>
                  <a:txBody>
                    <a:bodyPr/>
                    <a:lstStyle/>
                    <a:p>
                      <a:pPr marL="45720">
                        <a:lnSpc>
                          <a:spcPts val="1120"/>
                        </a:lnSpc>
                        <a:spcBef>
                          <a:spcPts val="0"/>
                        </a:spcBef>
                        <a:spcAft>
                          <a:spcPts val="0"/>
                        </a:spcAft>
                      </a:pPr>
                      <a:r>
                        <a:rPr lang="en-US" sz="1000" spc="15" dirty="0">
                          <a:solidFill>
                            <a:schemeClr val="tx1"/>
                          </a:solidFill>
                          <a:effectLst/>
                        </a:rPr>
                        <a:t>Task</a:t>
                      </a:r>
                      <a:endParaRPr lang="en-US" sz="1000" b="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indent="-228600">
                        <a:lnSpc>
                          <a:spcPts val="1135"/>
                        </a:lnSpc>
                        <a:spcBef>
                          <a:spcPts val="200"/>
                        </a:spcBef>
                        <a:spcAft>
                          <a:spcPts val="200"/>
                        </a:spcAft>
                        <a:tabLst>
                          <a:tab pos="274320" algn="l"/>
                        </a:tabLst>
                      </a:pPr>
                      <a:r>
                        <a:rPr lang="en-US" sz="1100" dirty="0">
                          <a:solidFill>
                            <a:schemeClr val="tx1"/>
                          </a:solidFill>
                          <a:effectLst/>
                        </a:rPr>
                        <a:t>D.	Instrument Approach and Landing with an Inoperative Engine (Simulated) (by Reference to Instruments) (AMEL, AMES)</a:t>
                      </a:r>
                      <a:endParaRPr lang="en-US" sz="1100" b="1"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976116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7333636"/>
              </p:ext>
            </p:extLst>
          </p:nvPr>
        </p:nvGraphicFramePr>
        <p:xfrm>
          <a:off x="583244" y="3875744"/>
          <a:ext cx="8026062" cy="374904"/>
        </p:xfrm>
        <a:graphic>
          <a:graphicData uri="http://schemas.openxmlformats.org/drawingml/2006/table">
            <a:tbl>
              <a:tblPr firstRow="1" firstCol="1" lastRow="1" lastCol="1" bandRow="1" bandCol="1">
                <a:tableStyleId>{5C22544A-7EE6-4342-B048-85BDC9FD1C3A}</a:tableStyleId>
              </a:tblPr>
              <a:tblGrid>
                <a:gridCol w="1284329">
                  <a:extLst>
                    <a:ext uri="{9D8B030D-6E8A-4147-A177-3AD203B41FA5}">
                      <a16:colId xmlns:a16="http://schemas.microsoft.com/office/drawing/2014/main" val="3031624285"/>
                    </a:ext>
                  </a:extLst>
                </a:gridCol>
                <a:gridCol w="6741733">
                  <a:extLst>
                    <a:ext uri="{9D8B030D-6E8A-4147-A177-3AD203B41FA5}">
                      <a16:colId xmlns:a16="http://schemas.microsoft.com/office/drawing/2014/main" val="2570791409"/>
                    </a:ext>
                  </a:extLst>
                </a:gridCol>
              </a:tblGrid>
              <a:tr h="374904">
                <a:tc>
                  <a:txBody>
                    <a:bodyPr/>
                    <a:lstStyle/>
                    <a:p>
                      <a:pPr marL="45720">
                        <a:lnSpc>
                          <a:spcPts val="1120"/>
                        </a:lnSpc>
                        <a:spcBef>
                          <a:spcPts val="0"/>
                        </a:spcBef>
                        <a:spcAft>
                          <a:spcPts val="0"/>
                        </a:spcAft>
                      </a:pPr>
                      <a:r>
                        <a:rPr lang="en-US" sz="1000" spc="15" dirty="0">
                          <a:solidFill>
                            <a:schemeClr val="tx1"/>
                          </a:solidFill>
                          <a:effectLst/>
                        </a:rPr>
                        <a:t>Task</a:t>
                      </a:r>
                      <a:endParaRPr lang="en-US" sz="1000" b="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indent="-228600">
                        <a:lnSpc>
                          <a:spcPts val="1135"/>
                        </a:lnSpc>
                        <a:spcBef>
                          <a:spcPts val="200"/>
                        </a:spcBef>
                        <a:spcAft>
                          <a:spcPts val="200"/>
                        </a:spcAft>
                        <a:tabLst>
                          <a:tab pos="274320" algn="l"/>
                        </a:tabLst>
                      </a:pPr>
                      <a:r>
                        <a:rPr lang="en-US" sz="1100" dirty="0">
                          <a:solidFill>
                            <a:schemeClr val="tx1"/>
                          </a:solidFill>
                          <a:effectLst/>
                        </a:rPr>
                        <a:t>D.	Instrument Approach and Landing with an Inoperative Engine (Simulated) (solely by Reference to Instruments) (AMEL, AMES)</a:t>
                      </a:r>
                      <a:endParaRPr lang="en-US" sz="1100" b="1"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991827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14505250"/>
              </p:ext>
            </p:extLst>
          </p:nvPr>
        </p:nvGraphicFramePr>
        <p:xfrm>
          <a:off x="583244" y="5627852"/>
          <a:ext cx="8026062" cy="365760"/>
        </p:xfrm>
        <a:graphic>
          <a:graphicData uri="http://schemas.openxmlformats.org/drawingml/2006/table">
            <a:tbl>
              <a:tblPr firstRow="1" firstCol="1" lastRow="1" lastCol="1" bandRow="1" bandCol="1">
                <a:tableStyleId>{5C22544A-7EE6-4342-B048-85BDC9FD1C3A}</a:tableStyleId>
              </a:tblPr>
              <a:tblGrid>
                <a:gridCol w="1284329">
                  <a:extLst>
                    <a:ext uri="{9D8B030D-6E8A-4147-A177-3AD203B41FA5}">
                      <a16:colId xmlns:a16="http://schemas.microsoft.com/office/drawing/2014/main" val="3795557253"/>
                    </a:ext>
                  </a:extLst>
                </a:gridCol>
                <a:gridCol w="6741733">
                  <a:extLst>
                    <a:ext uri="{9D8B030D-6E8A-4147-A177-3AD203B41FA5}">
                      <a16:colId xmlns:a16="http://schemas.microsoft.com/office/drawing/2014/main" val="2445096055"/>
                    </a:ext>
                  </a:extLst>
                </a:gridCol>
              </a:tblGrid>
              <a:tr h="182880">
                <a:tc>
                  <a:txBody>
                    <a:bodyPr/>
                    <a:lstStyle/>
                    <a:p>
                      <a:pPr marL="153670" marR="42545">
                        <a:lnSpc>
                          <a:spcPts val="1120"/>
                        </a:lnSpc>
                        <a:spcBef>
                          <a:spcPts val="0"/>
                        </a:spcBef>
                        <a:spcAft>
                          <a:spcPts val="0"/>
                        </a:spcAft>
                      </a:pPr>
                      <a:r>
                        <a:rPr lang="en-US" sz="1000" spc="15" dirty="0">
                          <a:solidFill>
                            <a:schemeClr val="tx1"/>
                          </a:solidFill>
                          <a:effectLst/>
                        </a:rPr>
                        <a:t>PA.X.D.S11</a:t>
                      </a:r>
                      <a:endParaRPr lang="en-US" sz="1000" i="1" spc="15"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a:solidFill>
                            <a:schemeClr val="tx1"/>
                          </a:solidFill>
                          <a:effectLst/>
                        </a:rPr>
                        <a:t>Execute a normal landing.</a:t>
                      </a:r>
                      <a:endParaRPr lang="en-US" sz="1100" b="1">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3320236"/>
                  </a:ext>
                </a:extLst>
              </a:tr>
              <a:tr h="182880">
                <a:tc>
                  <a:txBody>
                    <a:bodyPr/>
                    <a:lstStyle/>
                    <a:p>
                      <a:pPr marL="153670" marR="42545">
                        <a:lnSpc>
                          <a:spcPts val="1120"/>
                        </a:lnSpc>
                        <a:spcBef>
                          <a:spcPts val="0"/>
                        </a:spcBef>
                        <a:spcAft>
                          <a:spcPts val="0"/>
                        </a:spcAft>
                      </a:pPr>
                      <a:r>
                        <a:rPr lang="en-US" sz="1000" spc="15" dirty="0">
                          <a:solidFill>
                            <a:schemeClr val="tx1"/>
                          </a:solidFill>
                          <a:effectLst/>
                        </a:rPr>
                        <a:t>PA.X.D.S12</a:t>
                      </a:r>
                      <a:endParaRPr lang="en-US" sz="1000" i="1" spc="15"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dirty="0">
                          <a:solidFill>
                            <a:schemeClr val="tx1"/>
                          </a:solidFill>
                          <a:effectLst/>
                        </a:rPr>
                        <a:t>Complete the appropriate checklist. </a:t>
                      </a:r>
                      <a:endParaRPr lang="en-US" sz="11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5662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5735549"/>
              </p:ext>
            </p:extLst>
          </p:nvPr>
        </p:nvGraphicFramePr>
        <p:xfrm>
          <a:off x="583244" y="4985934"/>
          <a:ext cx="8026062" cy="182880"/>
        </p:xfrm>
        <a:graphic>
          <a:graphicData uri="http://schemas.openxmlformats.org/drawingml/2006/table">
            <a:tbl>
              <a:tblPr firstRow="1" firstCol="1" lastRow="1" lastCol="1" bandRow="1" bandCol="1">
                <a:tableStyleId>{5C22544A-7EE6-4342-B048-85BDC9FD1C3A}</a:tableStyleId>
              </a:tblPr>
              <a:tblGrid>
                <a:gridCol w="1284329">
                  <a:extLst>
                    <a:ext uri="{9D8B030D-6E8A-4147-A177-3AD203B41FA5}">
                      <a16:colId xmlns:a16="http://schemas.microsoft.com/office/drawing/2014/main" val="2098802633"/>
                    </a:ext>
                  </a:extLst>
                </a:gridCol>
                <a:gridCol w="6741733">
                  <a:extLst>
                    <a:ext uri="{9D8B030D-6E8A-4147-A177-3AD203B41FA5}">
                      <a16:colId xmlns:a16="http://schemas.microsoft.com/office/drawing/2014/main" val="2989166395"/>
                    </a:ext>
                  </a:extLst>
                </a:gridCol>
              </a:tblGrid>
              <a:tr h="182880">
                <a:tc>
                  <a:txBody>
                    <a:bodyPr/>
                    <a:lstStyle/>
                    <a:p>
                      <a:pPr marL="153670" marR="42545">
                        <a:lnSpc>
                          <a:spcPts val="1120"/>
                        </a:lnSpc>
                        <a:spcBef>
                          <a:spcPts val="0"/>
                        </a:spcBef>
                        <a:spcAft>
                          <a:spcPts val="0"/>
                        </a:spcAft>
                      </a:pPr>
                      <a:r>
                        <a:rPr lang="en-US" sz="1000" spc="15">
                          <a:solidFill>
                            <a:schemeClr val="tx1"/>
                          </a:solidFill>
                          <a:effectLst/>
                        </a:rPr>
                        <a:t>PA.X.D.S11</a:t>
                      </a:r>
                      <a:endParaRPr lang="en-US" sz="1000" i="1" spc="15">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dirty="0">
                          <a:solidFill>
                            <a:schemeClr val="tx1"/>
                          </a:solidFill>
                          <a:effectLst/>
                        </a:rPr>
                        <a:t>Complete landing and the appropriate manufacturer’s checklist. </a:t>
                      </a:r>
                      <a:endParaRPr lang="en-US" sz="1100" b="1"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88105"/>
                  </a:ext>
                </a:extLst>
              </a:tr>
            </a:tbl>
          </a:graphicData>
        </a:graphic>
      </p:graphicFrame>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C6013FB-0BBD-CC4F-8E66-633787B3F7DB}"/>
              </a:ext>
            </a:extLst>
          </p:cNvPr>
          <p:cNvSpPr>
            <a:spLocks noGrp="1" noChangeArrowheads="1"/>
          </p:cNvSpPr>
          <p:nvPr>
            <p:ph type="title"/>
          </p:nvPr>
        </p:nvSpPr>
        <p:spPr/>
        <p:txBody>
          <a:bodyPr>
            <a:normAutofit fontScale="90000"/>
          </a:bodyPr>
          <a:lstStyle/>
          <a:p>
            <a:pPr>
              <a:defRPr/>
            </a:pPr>
            <a:r>
              <a:rPr lang="en-US" altLang="en-US" dirty="0"/>
              <a:t>Private Pilot – Airplane Appendices</a:t>
            </a:r>
          </a:p>
        </p:txBody>
      </p:sp>
      <p:sp>
        <p:nvSpPr>
          <p:cNvPr id="3" name="Content Placeholder 2">
            <a:extLst>
              <a:ext uri="{FF2B5EF4-FFF2-40B4-BE49-F238E27FC236}">
                <a16:creationId xmlns:a16="http://schemas.microsoft.com/office/drawing/2014/main" id="{20F57EA3-EB46-1247-AA84-5C89FDD034FC}"/>
              </a:ext>
            </a:extLst>
          </p:cNvPr>
          <p:cNvSpPr>
            <a:spLocks noGrp="1"/>
          </p:cNvSpPr>
          <p:nvPr>
            <p:ph idx="1"/>
          </p:nvPr>
        </p:nvSpPr>
        <p:spPr>
          <a:xfrm>
            <a:off x="428625" y="1296140"/>
            <a:ext cx="8497780" cy="4833830"/>
          </a:xfrm>
        </p:spPr>
        <p:txBody>
          <a:bodyPr/>
          <a:lstStyle/>
          <a:p>
            <a:pPr eaLnBrk="1" hangingPunct="1">
              <a:spcBef>
                <a:spcPct val="50000"/>
              </a:spcBef>
              <a:defRPr/>
            </a:pPr>
            <a:r>
              <a:rPr lang="en-US" altLang="en-US" sz="2400" b="0" kern="1200" dirty="0"/>
              <a:t>Appendix 1: The Knowledge Test Eligibility, Prerequisites, and Testing Centers</a:t>
            </a:r>
          </a:p>
          <a:p>
            <a:pPr lvl="1" eaLnBrk="1" hangingPunct="1">
              <a:spcBef>
                <a:spcPts val="600"/>
              </a:spcBef>
              <a:defRPr/>
            </a:pPr>
            <a:r>
              <a:rPr lang="en-US" altLang="en-US" sz="2000" kern="1200" dirty="0"/>
              <a:t>The English Language Standard has been updated</a:t>
            </a:r>
          </a:p>
          <a:p>
            <a:pPr eaLnBrk="1" hangingPunct="1">
              <a:spcBef>
                <a:spcPct val="50000"/>
              </a:spcBef>
              <a:defRPr/>
            </a:pPr>
            <a:r>
              <a:rPr lang="en-US" altLang="en-US" sz="2400" b="0" kern="1200" dirty="0"/>
              <a:t>Appendix 3: Airman Knowledge Test Report</a:t>
            </a:r>
          </a:p>
          <a:p>
            <a:pPr lvl="1" eaLnBrk="1" hangingPunct="1">
              <a:spcBef>
                <a:spcPts val="600"/>
              </a:spcBef>
              <a:buFont typeface="Arial" panose="020B0604020202020204" pitchFamily="34" charset="0"/>
              <a:buChar char="–"/>
              <a:defRPr/>
            </a:pPr>
            <a:r>
              <a:rPr lang="en-US" altLang="en-US" sz="2000" kern="1200" dirty="0"/>
              <a:t>Page A-6 now includes information about the importance of the applicant using their correct name(s) for the Airman Knowledge Test Report (AKTR)</a:t>
            </a:r>
          </a:p>
          <a:p>
            <a:pPr eaLnBrk="1" hangingPunct="1">
              <a:spcBef>
                <a:spcPct val="50000"/>
              </a:spcBef>
              <a:defRPr/>
            </a:pPr>
            <a:r>
              <a:rPr lang="en-US" altLang="en-US" sz="2400" b="0" kern="1200" dirty="0"/>
              <a:t>Appendix 5: Practical Test Roles, Responsibilities, and Outcomes</a:t>
            </a:r>
          </a:p>
          <a:p>
            <a:pPr lvl="1" eaLnBrk="1" hangingPunct="1">
              <a:spcBef>
                <a:spcPts val="600"/>
              </a:spcBef>
              <a:buFont typeface="Arial" panose="020B0604020202020204" pitchFamily="34" charset="0"/>
              <a:buChar char="–"/>
              <a:defRPr/>
            </a:pPr>
            <a:r>
              <a:rPr lang="en-US" altLang="en-US" sz="2000" kern="1200" dirty="0"/>
              <a:t>Changes have been made to Unsatisfactory Performance</a:t>
            </a:r>
          </a:p>
          <a:p>
            <a:pPr lvl="1" eaLnBrk="1" hangingPunct="1">
              <a:spcBef>
                <a:spcPct val="50000"/>
              </a:spcBef>
              <a:buFont typeface="Arial" panose="020B0604020202020204" pitchFamily="34" charset="0"/>
              <a:buChar char="–"/>
              <a:defRPr/>
            </a:pPr>
            <a:r>
              <a:rPr lang="en-US" altLang="en-US" sz="2000" kern="1200" dirty="0"/>
              <a:t>Removal of “Limited to Center Thrust” has been updated</a:t>
            </a:r>
          </a:p>
          <a:p>
            <a:pPr lvl="1" eaLnBrk="1" hangingPunct="1">
              <a:spcBef>
                <a:spcPct val="50000"/>
              </a:spcBef>
              <a:buFont typeface="Arial" panose="020B0604020202020204" pitchFamily="34" charset="0"/>
              <a:buChar char="–"/>
              <a:defRPr/>
            </a:pPr>
            <a:endParaRPr lang="en-US" altLang="en-US" sz="1600" kern="1200" dirty="0"/>
          </a:p>
          <a:p>
            <a:pPr marL="400050" lvl="1" indent="0" eaLnBrk="1" hangingPunct="1">
              <a:spcBef>
                <a:spcPct val="50000"/>
              </a:spcBef>
              <a:buFontTx/>
              <a:buNone/>
              <a:defRPr/>
            </a:pPr>
            <a:endParaRPr lang="en-US" altLang="en-US" sz="1600" kern="1200" dirty="0"/>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1082250-DE68-994C-AE48-38DEE819E740}"/>
              </a:ext>
            </a:extLst>
          </p:cNvPr>
          <p:cNvSpPr>
            <a:spLocks noGrp="1"/>
          </p:cNvSpPr>
          <p:nvPr>
            <p:ph type="title"/>
          </p:nvPr>
        </p:nvSpPr>
        <p:spPr/>
        <p:txBody>
          <a:bodyPr>
            <a:normAutofit fontScale="90000"/>
          </a:bodyPr>
          <a:lstStyle/>
          <a:p>
            <a:pPr eaLnBrk="1" hangingPunct="1">
              <a:defRPr/>
            </a:pP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r>
              <a:rPr lang="en-US" altLang="en-US" sz="2700" dirty="0"/>
              <a:t>  </a:t>
            </a:r>
            <a:br>
              <a:rPr lang="en-US" altLang="en-US" sz="2700" dirty="0"/>
            </a:br>
            <a:br>
              <a:rPr lang="en-US" altLang="en-US" sz="2700" dirty="0"/>
            </a:br>
            <a:br>
              <a:rPr lang="en-US" altLang="en-US" sz="2700" dirty="0"/>
            </a:br>
            <a:r>
              <a:rPr lang="en-US" altLang="en-US" sz="2700" dirty="0"/>
              <a:t>    </a:t>
            </a:r>
            <a:br>
              <a:rPr lang="en-US" altLang="en-US" sz="2700" dirty="0"/>
            </a:br>
            <a:r>
              <a:rPr lang="en-US" altLang="en-US" sz="2700" dirty="0"/>
              <a:t>       </a:t>
            </a:r>
            <a:br>
              <a:rPr lang="en-US" altLang="en-US" sz="1600"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p:txBody>
      </p:sp>
      <p:sp>
        <p:nvSpPr>
          <p:cNvPr id="2" name="Content Placeholder 1"/>
          <p:cNvSpPr>
            <a:spLocks noGrp="1"/>
          </p:cNvSpPr>
          <p:nvPr>
            <p:ph idx="1"/>
          </p:nvPr>
        </p:nvSpPr>
        <p:spPr>
          <a:xfrm>
            <a:off x="495300" y="1508125"/>
            <a:ext cx="8472488" cy="4391025"/>
          </a:xfrm>
        </p:spPr>
        <p:txBody>
          <a:bodyPr/>
          <a:lstStyle/>
          <a:p>
            <a:pPr>
              <a:spcBef>
                <a:spcPts val="0"/>
              </a:spcBef>
              <a:spcAft>
                <a:spcPts val="1200"/>
              </a:spcAft>
            </a:pPr>
            <a:r>
              <a:rPr lang="en-US" altLang="en-US" dirty="0"/>
              <a:t>Appendix 6: Safety of Flight-Multiengine Considerations</a:t>
            </a:r>
          </a:p>
          <a:p>
            <a:pPr>
              <a:spcBef>
                <a:spcPts val="0"/>
              </a:spcBef>
              <a:spcAft>
                <a:spcPts val="1200"/>
              </a:spcAft>
            </a:pPr>
            <a:r>
              <a:rPr lang="en-US" altLang="en-US" dirty="0"/>
              <a:t>Appendix 7: Aircraft, Equipment, and Operational Requirements &amp; Limitations.</a:t>
            </a:r>
          </a:p>
          <a:p>
            <a:pPr>
              <a:spcBef>
                <a:spcPts val="0"/>
              </a:spcBef>
              <a:spcAft>
                <a:spcPts val="1200"/>
              </a:spcAft>
            </a:pPr>
            <a:r>
              <a:rPr lang="en-US" altLang="en-US" dirty="0"/>
              <a:t>Appendix 9: References</a:t>
            </a:r>
          </a:p>
          <a:p>
            <a:pPr>
              <a:spcBef>
                <a:spcPts val="0"/>
              </a:spcBef>
              <a:spcAft>
                <a:spcPts val="1200"/>
              </a:spcAft>
            </a:pPr>
            <a:r>
              <a:rPr lang="en-US" altLang="en-US" dirty="0"/>
              <a:t>Appendix 10: Abbreviations and Acronyms</a:t>
            </a:r>
            <a:br>
              <a:rPr lang="en-US" altLang="en-US" dirty="0"/>
            </a:br>
            <a:br>
              <a:rPr lang="en-US" altLang="en-US" dirty="0"/>
            </a:br>
            <a:endParaRPr lang="en-US" dirty="0"/>
          </a:p>
        </p:txBody>
      </p:sp>
      <p:sp>
        <p:nvSpPr>
          <p:cNvPr id="4" name="Title 1">
            <a:extLst>
              <a:ext uri="{FF2B5EF4-FFF2-40B4-BE49-F238E27FC236}">
                <a16:creationId xmlns:a16="http://schemas.microsoft.com/office/drawing/2014/main" id="{2C6013FB-0BBD-CC4F-8E66-633787B3F7DB}"/>
              </a:ext>
            </a:extLst>
          </p:cNvPr>
          <p:cNvSpPr txBox="1">
            <a:spLocks noChangeArrowheads="1"/>
          </p:cNvSpPr>
          <p:nvPr/>
        </p:nvSpPr>
        <p:spPr bwMode="auto">
          <a:xfrm>
            <a:off x="495300"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defRPr/>
            </a:pPr>
            <a:r>
              <a:rPr lang="en-US" altLang="en-US" kern="0"/>
              <a:t>Private Pilot – Airplane Appendices</a:t>
            </a:r>
            <a:endParaRPr lang="en-US" altLang="en-US" kern="0" dirty="0"/>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Presenter/Panelists</a:t>
            </a:r>
          </a:p>
        </p:txBody>
      </p:sp>
      <p:sp>
        <p:nvSpPr>
          <p:cNvPr id="3" name="Content Placeholder 2"/>
          <p:cNvSpPr>
            <a:spLocks noGrp="1"/>
          </p:cNvSpPr>
          <p:nvPr>
            <p:ph idx="1"/>
          </p:nvPr>
        </p:nvSpPr>
        <p:spPr/>
        <p:txBody>
          <a:bodyPr/>
          <a:lstStyle/>
          <a:p>
            <a:r>
              <a:rPr lang="en-US" dirty="0"/>
              <a:t>Presenter</a:t>
            </a:r>
          </a:p>
          <a:p>
            <a:pPr lvl="1"/>
            <a:r>
              <a:rPr lang="en-US" dirty="0"/>
              <a:t>Robert Terry, Airman Testing Branch</a:t>
            </a:r>
          </a:p>
          <a:p>
            <a:r>
              <a:rPr lang="en-US" dirty="0"/>
              <a:t>Panelists</a:t>
            </a:r>
          </a:p>
          <a:p>
            <a:pPr lvl="1"/>
            <a:r>
              <a:rPr lang="en-US" dirty="0"/>
              <a:t>Margaret Morrison, Airman Testing Branch</a:t>
            </a:r>
          </a:p>
          <a:p>
            <a:pPr lvl="1"/>
            <a:r>
              <a:rPr lang="en-US" dirty="0"/>
              <a:t>Ricky Krietemeyer, Airman Testing Branch</a:t>
            </a:r>
          </a:p>
          <a:p>
            <a:pPr lvl="1"/>
            <a:r>
              <a:rPr lang="en-US" dirty="0"/>
              <a:t>Jeff Spangler, Airman Testing Branch</a:t>
            </a:r>
          </a:p>
          <a:p>
            <a:pPr lvl="1"/>
            <a:r>
              <a:rPr lang="en-US" dirty="0"/>
              <a:t>Richard Orentzel, Airman Training and Certification Branch</a:t>
            </a:r>
          </a:p>
          <a:p>
            <a:pPr lvl="1"/>
            <a:r>
              <a:rPr lang="en-US" dirty="0"/>
              <a:t>Jim Ciccone, Airman Training and Certification Branch</a:t>
            </a:r>
          </a:p>
          <a:p>
            <a:pPr lvl="1"/>
            <a:endParaRPr lang="en-US" dirty="0"/>
          </a:p>
        </p:txBody>
      </p:sp>
      <p:sp>
        <p:nvSpPr>
          <p:cNvPr id="4" name="Slide Number Placeholder 3"/>
          <p:cNvSpPr>
            <a:spLocks noGrp="1"/>
          </p:cNvSpPr>
          <p:nvPr>
            <p:ph type="sldNum" sz="quarter" idx="12"/>
          </p:nvPr>
        </p:nvSpPr>
        <p:spPr/>
        <p:txBody>
          <a:bodyPr/>
          <a:lstStyle/>
          <a:p>
            <a:pPr>
              <a:defRPr/>
            </a:pPr>
            <a:fld id="{B5A29F0A-20DC-4502-B9FB-F8542F60B955}" type="slidenum">
              <a:rPr lang="en-US" altLang="en-US" smtClean="0"/>
              <a:pPr>
                <a:defRPr/>
              </a:pPr>
              <a:t>2</a:t>
            </a:fld>
            <a:endParaRPr lang="en-US" altLang="en-US"/>
          </a:p>
        </p:txBody>
      </p:sp>
    </p:spTree>
    <p:extLst>
      <p:ext uri="{BB962C8B-B14F-4D97-AF65-F5344CB8AC3E}">
        <p14:creationId xmlns:p14="http://schemas.microsoft.com/office/powerpoint/2010/main" val="227766472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p:txBody>
          <a:bodyPr/>
          <a:lstStyle/>
          <a:p>
            <a:pPr eaLnBrk="1" hangingPunct="1"/>
            <a:r>
              <a:rPr lang="en-US" altLang="en-US" sz="3800" dirty="0"/>
              <a:t>Instrument Rating – Airplane ACS</a:t>
            </a:r>
            <a:endParaRPr lang="en-US" altLang="en-US" sz="3800" dirty="0">
              <a:solidFill>
                <a:schemeClr val="tx1"/>
              </a:solidFill>
            </a:endParaRPr>
          </a:p>
        </p:txBody>
      </p:sp>
      <p:sp>
        <p:nvSpPr>
          <p:cNvPr id="2" name="Content Placeholder 1"/>
          <p:cNvSpPr>
            <a:spLocks noGrp="1"/>
          </p:cNvSpPr>
          <p:nvPr>
            <p:ph idx="1"/>
          </p:nvPr>
        </p:nvSpPr>
        <p:spPr>
          <a:xfrm>
            <a:off x="495300" y="1508125"/>
            <a:ext cx="8405813" cy="4391025"/>
          </a:xfrm>
        </p:spPr>
        <p:txBody>
          <a:bodyPr/>
          <a:lstStyle/>
          <a:p>
            <a:pPr>
              <a:spcBef>
                <a:spcPts val="0"/>
              </a:spcBef>
              <a:spcAft>
                <a:spcPts val="1200"/>
              </a:spcAft>
            </a:pPr>
            <a:r>
              <a:rPr lang="en-US" altLang="en-US" dirty="0"/>
              <a:t>The FAA reorganization information is the same as the Private and Commercial ACS</a:t>
            </a:r>
          </a:p>
          <a:p>
            <a:pPr>
              <a:spcBef>
                <a:spcPts val="0"/>
              </a:spcBef>
              <a:spcAft>
                <a:spcPts val="1200"/>
              </a:spcAft>
            </a:pPr>
            <a:r>
              <a:rPr lang="en-US" altLang="en-US" dirty="0" err="1"/>
              <a:t>BasicMed</a:t>
            </a:r>
            <a:r>
              <a:rPr lang="en-US" altLang="en-US" dirty="0"/>
              <a:t>, Part 68 information, is the same as the Private and Commercial ACS</a:t>
            </a:r>
          </a:p>
          <a:p>
            <a:pPr>
              <a:spcBef>
                <a:spcPts val="0"/>
              </a:spcBef>
              <a:spcAft>
                <a:spcPts val="1200"/>
              </a:spcAft>
            </a:pPr>
            <a:r>
              <a:rPr lang="en-US" altLang="en-US" dirty="0"/>
              <a:t>Instrument Rating-specific changes will be covered in the next slides</a:t>
            </a:r>
            <a:br>
              <a:rPr lang="en-US" altLang="en-US" dirty="0"/>
            </a:br>
            <a:br>
              <a:rPr lang="en-US" altLang="en-US" dirty="0"/>
            </a:br>
            <a:endParaRPr lang="en-US" dirty="0"/>
          </a:p>
        </p:txBody>
      </p:sp>
      <p:sp>
        <p:nvSpPr>
          <p:cNvPr id="348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9EAC2C9C-FB3D-49AB-9C4F-F170CAB0CA3C}" type="slidenum">
              <a:rPr lang="en-US" altLang="en-US" sz="1400" b="0" smtClean="0">
                <a:solidFill>
                  <a:srgbClr val="A6A6A6"/>
                </a:solidFill>
                <a:latin typeface="Times New Roman" panose="02020603050405020304" pitchFamily="18" charset="0"/>
              </a:rPr>
              <a:pPr>
                <a:spcBef>
                  <a:spcPct val="0"/>
                </a:spcBef>
                <a:buFontTx/>
                <a:buNone/>
              </a:pPr>
              <a:t>20</a:t>
            </a:fld>
            <a:endParaRPr lang="en-US" altLang="en-US" sz="1400" b="0">
              <a:solidFill>
                <a:srgbClr val="A6A6A6"/>
              </a:solidFill>
              <a:latin typeface="Times New Roman" panose="02020603050405020304" pitchFamily="18" charset="0"/>
            </a:endParaRPr>
          </a:p>
        </p:txBody>
      </p:sp>
      <p:sp>
        <p:nvSpPr>
          <p:cNvPr id="49156" name="Rectangle 1">
            <a:extLst>
              <a:ext uri="{FF2B5EF4-FFF2-40B4-BE49-F238E27FC236}">
                <a16:creationId xmlns:a16="http://schemas.microsoft.com/office/drawing/2014/main" id="{25EF72D9-455E-784B-A1FF-84B091CB240E}"/>
              </a:ext>
            </a:extLst>
          </p:cNvPr>
          <p:cNvSpPr>
            <a:spLocks noChangeArrowheads="1"/>
          </p:cNvSpPr>
          <p:nvPr/>
        </p:nvSpPr>
        <p:spPr bwMode="auto">
          <a:xfrm>
            <a:off x="603250" y="1069975"/>
            <a:ext cx="802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indent="0" eaLnBrk="1" hangingPunct="1">
              <a:spcBef>
                <a:spcPct val="0"/>
              </a:spcBef>
              <a:buFontTx/>
              <a:buNone/>
              <a:defRPr/>
            </a:pPr>
            <a:endParaRPr lang="en-US" altLang="en-US" sz="1600" b="0" dirty="0">
              <a:latin typeface="+mn-lt"/>
            </a:endParaRPr>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5D4C910-B6B1-534A-AC42-5A3A35920EEF}"/>
              </a:ext>
            </a:extLst>
          </p:cNvPr>
          <p:cNvSpPr>
            <a:spLocks noGrp="1"/>
          </p:cNvSpPr>
          <p:nvPr>
            <p:ph type="title"/>
          </p:nvPr>
        </p:nvSpPr>
        <p:spPr/>
        <p:txBody>
          <a:bodyPr>
            <a:noAutofit/>
          </a:bodyPr>
          <a:lstStyle/>
          <a:p>
            <a:pPr eaLnBrk="1" hangingPunct="1">
              <a:defRPr/>
            </a:pPr>
            <a:r>
              <a:rPr lang="en-US" altLang="en-US" sz="3800" dirty="0"/>
              <a:t>Instrument Rating – Airplane ACS</a:t>
            </a:r>
          </a:p>
        </p:txBody>
      </p:sp>
      <p:sp>
        <p:nvSpPr>
          <p:cNvPr id="53251" name="Content Placeholder 2">
            <a:extLst>
              <a:ext uri="{FF2B5EF4-FFF2-40B4-BE49-F238E27FC236}">
                <a16:creationId xmlns:a16="http://schemas.microsoft.com/office/drawing/2014/main" id="{D178F911-7613-D545-98BE-F1DACA81F2F7}"/>
              </a:ext>
            </a:extLst>
          </p:cNvPr>
          <p:cNvSpPr>
            <a:spLocks noGrp="1"/>
          </p:cNvSpPr>
          <p:nvPr>
            <p:ph idx="1"/>
          </p:nvPr>
        </p:nvSpPr>
        <p:spPr>
          <a:xfrm>
            <a:off x="495300" y="954088"/>
            <a:ext cx="8576708" cy="5064972"/>
          </a:xfrm>
        </p:spPr>
        <p:txBody>
          <a:bodyPr>
            <a:noAutofit/>
          </a:bodyPr>
          <a:lstStyle/>
          <a:p>
            <a:pPr>
              <a:spcBef>
                <a:spcPts val="0"/>
              </a:spcBef>
              <a:spcAft>
                <a:spcPts val="600"/>
              </a:spcAft>
              <a:buFontTx/>
              <a:buChar char="•"/>
              <a:defRPr/>
            </a:pPr>
            <a:r>
              <a:rPr lang="en-US" altLang="en-US" sz="2200" kern="1200" dirty="0"/>
              <a:t>The Objectives of many Tasks now have the added language, “solely by reference to instruments.”</a:t>
            </a:r>
          </a:p>
          <a:p>
            <a:pPr lvl="1" eaLnBrk="1" hangingPunct="1">
              <a:spcBef>
                <a:spcPts val="600"/>
              </a:spcBef>
              <a:buFontTx/>
              <a:buChar char="–"/>
              <a:defRPr/>
            </a:pPr>
            <a:r>
              <a:rPr lang="en-US" altLang="en-US" sz="2000" kern="1200" dirty="0"/>
              <a:t>For example, Area of Operation III, Air Traffic Control Clearances and Procedures; Task A, Compliance with Air Traffic Control Clearances</a:t>
            </a:r>
          </a:p>
          <a:p>
            <a:pPr marL="53975" lvl="1" indent="0" eaLnBrk="1" hangingPunct="1">
              <a:spcBef>
                <a:spcPts val="0"/>
              </a:spcBef>
              <a:buNone/>
              <a:defRPr/>
            </a:pPr>
            <a:r>
              <a:rPr lang="en-US" altLang="en-US" sz="1600" kern="1200" dirty="0">
                <a:solidFill>
                  <a:srgbClr val="FF0000"/>
                </a:solidFill>
              </a:rPr>
              <a:t>2017:</a:t>
            </a:r>
          </a:p>
          <a:p>
            <a:pPr marL="57150" indent="0" eaLnBrk="1" hangingPunct="1">
              <a:buFontTx/>
              <a:buNone/>
              <a:defRPr/>
            </a:pPr>
            <a:endParaRPr lang="en-US" altLang="en-US" sz="1400" b="0" dirty="0"/>
          </a:p>
          <a:p>
            <a:pPr marL="457200" lvl="1" indent="0" eaLnBrk="1" hangingPunct="1">
              <a:buFontTx/>
              <a:buNone/>
              <a:defRPr/>
            </a:pPr>
            <a:endParaRPr lang="en-US" altLang="en-US" sz="1600" dirty="0"/>
          </a:p>
          <a:p>
            <a:pPr marL="57150" indent="0" eaLnBrk="1" hangingPunct="1">
              <a:buFontTx/>
              <a:buNone/>
              <a:defRPr/>
            </a:pPr>
            <a:r>
              <a:rPr lang="en-US" altLang="en-US" sz="1600" b="0" dirty="0">
                <a:solidFill>
                  <a:srgbClr val="FF0000"/>
                </a:solidFill>
              </a:rPr>
              <a:t>2018:</a:t>
            </a:r>
          </a:p>
          <a:p>
            <a:pPr lvl="1" eaLnBrk="1" hangingPunct="1">
              <a:defRPr/>
            </a:pPr>
            <a:endParaRPr lang="en-US" altLang="en-US" sz="2000" dirty="0"/>
          </a:p>
          <a:p>
            <a:pPr marL="57150" indent="0" eaLnBrk="1" hangingPunct="1">
              <a:buFontTx/>
              <a:buNone/>
              <a:defRPr/>
            </a:pPr>
            <a:endParaRPr lang="en-US" altLang="en-US" sz="2000" b="0" dirty="0"/>
          </a:p>
          <a:p>
            <a:pPr lvl="1" eaLnBrk="1" hangingPunct="1">
              <a:spcBef>
                <a:spcPts val="1200"/>
              </a:spcBef>
              <a:defRPr/>
            </a:pPr>
            <a:r>
              <a:rPr lang="en-US" altLang="en-US" sz="2000" kern="1200" dirty="0"/>
              <a:t>In addition to the added language in the Task Objective, please refer to Appendix 7: Aircraft, Equipment, and Operational Requirements &amp; Limitations (page A-15)</a:t>
            </a:r>
          </a:p>
          <a:p>
            <a:pPr lvl="1" eaLnBrk="1" hangingPunct="1">
              <a:spcBef>
                <a:spcPts val="600"/>
              </a:spcBef>
              <a:defRPr/>
            </a:pPr>
            <a:r>
              <a:rPr lang="en-US" altLang="en-US" sz="2000" kern="1200" dirty="0"/>
              <a:t>Please note that this change has been made to numerous Tasks</a:t>
            </a:r>
            <a:endParaRPr lang="en-US" altLang="en-US" sz="2200" kern="1200" dirty="0"/>
          </a:p>
        </p:txBody>
      </p:sp>
      <p:graphicFrame>
        <p:nvGraphicFramePr>
          <p:cNvPr id="2" name="Table 1"/>
          <p:cNvGraphicFramePr>
            <a:graphicFrameLocks noGrp="1"/>
          </p:cNvGraphicFramePr>
          <p:nvPr>
            <p:extLst>
              <p:ext uri="{D42A27DB-BD31-4B8C-83A1-F6EECF244321}">
                <p14:modId xmlns:p14="http://schemas.microsoft.com/office/powerpoint/2010/main" val="4047936981"/>
              </p:ext>
            </p:extLst>
          </p:nvPr>
        </p:nvGraphicFramePr>
        <p:xfrm>
          <a:off x="1104018" y="3011832"/>
          <a:ext cx="7329765" cy="410246"/>
        </p:xfrm>
        <a:graphic>
          <a:graphicData uri="http://schemas.openxmlformats.org/drawingml/2006/table">
            <a:tbl>
              <a:tblPr firstRow="1" firstCol="1" lastRow="1" lastCol="1" bandRow="1" bandCol="1">
                <a:tableStyleId>{5C22544A-7EE6-4342-B048-85BDC9FD1C3A}</a:tableStyleId>
              </a:tblPr>
              <a:tblGrid>
                <a:gridCol w="1172908">
                  <a:extLst>
                    <a:ext uri="{9D8B030D-6E8A-4147-A177-3AD203B41FA5}">
                      <a16:colId xmlns:a16="http://schemas.microsoft.com/office/drawing/2014/main" val="94125121"/>
                    </a:ext>
                  </a:extLst>
                </a:gridCol>
                <a:gridCol w="6156857">
                  <a:extLst>
                    <a:ext uri="{9D8B030D-6E8A-4147-A177-3AD203B41FA5}">
                      <a16:colId xmlns:a16="http://schemas.microsoft.com/office/drawing/2014/main" val="1802201637"/>
                    </a:ext>
                  </a:extLst>
                </a:gridCol>
              </a:tblGrid>
              <a:tr h="410246">
                <a:tc>
                  <a:txBody>
                    <a:bodyPr/>
                    <a:lstStyle/>
                    <a:p>
                      <a:pPr marL="45720">
                        <a:lnSpc>
                          <a:spcPts val="1120"/>
                        </a:lnSpc>
                        <a:spcBef>
                          <a:spcPts val="0"/>
                        </a:spcBef>
                        <a:spcAft>
                          <a:spcPts val="0"/>
                        </a:spcAft>
                      </a:pPr>
                      <a:r>
                        <a:rPr lang="en-US" sz="1100" spc="0" dirty="0">
                          <a:solidFill>
                            <a:schemeClr val="tx1"/>
                          </a:solidFill>
                          <a:effectLst/>
                        </a:rPr>
                        <a:t>Objective</a:t>
                      </a:r>
                      <a:endParaRPr lang="en-US" sz="1100" b="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marR="45720">
                        <a:spcBef>
                          <a:spcPts val="100"/>
                        </a:spcBef>
                        <a:spcAft>
                          <a:spcPts val="100"/>
                        </a:spcAft>
                      </a:pPr>
                      <a:r>
                        <a:rPr lang="en-US" sz="1100" b="0" spc="0" dirty="0">
                          <a:solidFill>
                            <a:schemeClr val="tx1"/>
                          </a:solidFill>
                          <a:effectLst/>
                        </a:rPr>
                        <a:t>To determine the applicant exhibits satisfactory knowledge, risk management, and skills associated with ATC clearances and procedures.</a:t>
                      </a:r>
                      <a:endParaRPr lang="en-US" sz="1100" b="0"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42684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21093720"/>
              </p:ext>
            </p:extLst>
          </p:nvPr>
        </p:nvGraphicFramePr>
        <p:xfrm>
          <a:off x="1104018" y="3861250"/>
          <a:ext cx="7329764" cy="772160"/>
        </p:xfrm>
        <a:graphic>
          <a:graphicData uri="http://schemas.openxmlformats.org/drawingml/2006/table">
            <a:tbl>
              <a:tblPr firstRow="1" firstCol="1" lastRow="1" lastCol="1" bandRow="1" bandCol="1">
                <a:tableStyleId>{5C22544A-7EE6-4342-B048-85BDC9FD1C3A}</a:tableStyleId>
              </a:tblPr>
              <a:tblGrid>
                <a:gridCol w="1172907">
                  <a:extLst>
                    <a:ext uri="{9D8B030D-6E8A-4147-A177-3AD203B41FA5}">
                      <a16:colId xmlns:a16="http://schemas.microsoft.com/office/drawing/2014/main" val="3209968346"/>
                    </a:ext>
                  </a:extLst>
                </a:gridCol>
                <a:gridCol w="6156857">
                  <a:extLst>
                    <a:ext uri="{9D8B030D-6E8A-4147-A177-3AD203B41FA5}">
                      <a16:colId xmlns:a16="http://schemas.microsoft.com/office/drawing/2014/main" val="1116925275"/>
                    </a:ext>
                  </a:extLst>
                </a:gridCol>
              </a:tblGrid>
              <a:tr h="182880">
                <a:tc>
                  <a:txBody>
                    <a:bodyPr/>
                    <a:lstStyle/>
                    <a:p>
                      <a:pPr marL="45720">
                        <a:lnSpc>
                          <a:spcPts val="1120"/>
                        </a:lnSpc>
                        <a:spcBef>
                          <a:spcPts val="0"/>
                        </a:spcBef>
                        <a:spcAft>
                          <a:spcPts val="0"/>
                        </a:spcAft>
                      </a:pPr>
                      <a:r>
                        <a:rPr lang="en-US" sz="1100" spc="0" dirty="0">
                          <a:solidFill>
                            <a:schemeClr val="tx1"/>
                          </a:solidFill>
                          <a:effectLst/>
                        </a:rPr>
                        <a:t>Objective</a:t>
                      </a:r>
                      <a:endParaRPr lang="en-US" sz="1100" b="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marR="45720">
                        <a:spcBef>
                          <a:spcPts val="200"/>
                        </a:spcBef>
                        <a:spcAft>
                          <a:spcPts val="200"/>
                        </a:spcAft>
                      </a:pPr>
                      <a:r>
                        <a:rPr lang="en-US" sz="1100" b="0" dirty="0">
                          <a:solidFill>
                            <a:schemeClr val="tx1"/>
                          </a:solidFill>
                          <a:effectLst/>
                        </a:rPr>
                        <a:t>To determine the applicant exhibits satisfactory knowledge, risk management, and skills associated with ATC clearances and procedures solely by reference to instruments.</a:t>
                      </a:r>
                    </a:p>
                    <a:p>
                      <a:pPr marL="457200" marR="137160" indent="-411480">
                        <a:spcBef>
                          <a:spcPts val="600"/>
                        </a:spcBef>
                        <a:spcAft>
                          <a:spcPts val="100"/>
                        </a:spcAft>
                        <a:tabLst>
                          <a:tab pos="457200" algn="l"/>
                        </a:tabLst>
                      </a:pPr>
                      <a:r>
                        <a:rPr lang="en-US" sz="1100" b="1" i="1" dirty="0">
                          <a:solidFill>
                            <a:schemeClr val="tx1"/>
                          </a:solidFill>
                          <a:effectLst/>
                          <a:uFill>
                            <a:solidFill>
                              <a:srgbClr val="000000"/>
                            </a:solidFill>
                          </a:uFill>
                        </a:rPr>
                        <a:t>Note:</a:t>
                      </a:r>
                      <a:r>
                        <a:rPr lang="en-US" sz="1100" b="0" i="1" dirty="0">
                          <a:solidFill>
                            <a:schemeClr val="tx1"/>
                          </a:solidFill>
                          <a:effectLst/>
                          <a:uFill>
                            <a:solidFill>
                              <a:srgbClr val="000000"/>
                            </a:solidFill>
                          </a:uFill>
                        </a:rPr>
                        <a:t>	See </a:t>
                      </a:r>
                      <a:r>
                        <a:rPr lang="en-US" sz="1100" b="0" i="1" u="sng" baseline="0" dirty="0">
                          <a:solidFill>
                            <a:srgbClr val="0000FF"/>
                          </a:solidFill>
                          <a:effectLst/>
                          <a:uFill>
                            <a:solidFill>
                              <a:srgbClr val="0000FF"/>
                            </a:solidFill>
                          </a:uFill>
                        </a:rPr>
                        <a:t>Appendix 7: Aircraft, Equipment, and Operational Requirements &amp; Limitations</a:t>
                      </a:r>
                      <a:r>
                        <a:rPr lang="en-US" sz="1100" b="0" i="1" u="sng" dirty="0">
                          <a:solidFill>
                            <a:srgbClr val="0000FF"/>
                          </a:solidFill>
                          <a:effectLst/>
                          <a:uFill>
                            <a:solidFill>
                              <a:srgbClr val="000000"/>
                            </a:solidFill>
                          </a:uFill>
                        </a:rPr>
                        <a:t> </a:t>
                      </a:r>
                      <a:r>
                        <a:rPr lang="en-US" sz="1100" b="0" i="1" dirty="0">
                          <a:solidFill>
                            <a:schemeClr val="tx1"/>
                          </a:solidFill>
                          <a:effectLst/>
                          <a:uFill>
                            <a:solidFill>
                              <a:srgbClr val="000000"/>
                            </a:solidFill>
                          </a:uFill>
                        </a:rPr>
                        <a:t>for related considerations.</a:t>
                      </a:r>
                      <a:endParaRPr lang="en-US" sz="1100" b="0" i="1" dirty="0">
                        <a:solidFill>
                          <a:schemeClr val="tx1"/>
                        </a:solidFill>
                        <a:effectLst/>
                        <a:uFill>
                          <a:solidFill>
                            <a:srgbClr val="000000"/>
                          </a:solidFill>
                        </a:uFill>
                        <a:latin typeface="Arial" panose="020B0604020202020204" pitchFamily="34" charset="0"/>
                        <a:ea typeface="Arial Unicode MS" panose="020B0604020202020204" pitchFamily="34" charset="-128"/>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35146"/>
                  </a:ext>
                </a:extLst>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1" nodeType="clickEffect">
                                  <p:stCondLst>
                                    <p:cond delay="0"/>
                                  </p:stCondLst>
                                  <p:childTnLst>
                                    <p:set>
                                      <p:cBhvr override="childStyle">
                                        <p:cTn id="6" dur="indefinite"/>
                                        <p:tgtEl>
                                          <p:spTgt spid="53251">
                                            <p:txEl>
                                              <p:pRg st="0" end="0"/>
                                            </p:txEl>
                                          </p:spTgt>
                                        </p:tgtEl>
                                        <p:attrNameLst>
                                          <p:attrName>style.color</p:attrName>
                                        </p:attrNameLst>
                                      </p:cBhvr>
                                      <p:to>
                                        <p:clrVal>
                                          <a:schemeClr val="accent2"/>
                                        </p:clrVal>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1" nodeType="clickEffect">
                                  <p:stCondLst>
                                    <p:cond delay="0"/>
                                  </p:stCondLst>
                                  <p:childTnLst>
                                    <p:set>
                                      <p:cBhvr override="childStyle">
                                        <p:cTn id="10" dur="indefinite"/>
                                        <p:tgtEl>
                                          <p:spTgt spid="53251">
                                            <p:txEl>
                                              <p:pRg st="1" end="1"/>
                                            </p:txEl>
                                          </p:spTgt>
                                        </p:tgtEl>
                                        <p:attrNameLst>
                                          <p:attrName>style.color</p:attrName>
                                        </p:attrNameLst>
                                      </p:cBhvr>
                                      <p:to>
                                        <p:clrVal>
                                          <a:schemeClr val="accent2"/>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53251">
                                            <p:txEl>
                                              <p:pRg st="2" end="2"/>
                                            </p:txEl>
                                          </p:spTgt>
                                        </p:tgtEl>
                                        <p:attrNameLst>
                                          <p:attrName>style.color</p:attrName>
                                        </p:attrNameLst>
                                      </p:cBhvr>
                                      <p:to>
                                        <p:clrVal>
                                          <a:schemeClr val="accent2"/>
                                        </p:clrVal>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1" nodeType="clickEffect">
                                  <p:stCondLst>
                                    <p:cond delay="0"/>
                                  </p:stCondLst>
                                  <p:childTnLst>
                                    <p:set>
                                      <p:cBhvr override="childStyle">
                                        <p:cTn id="18" dur="indefinite"/>
                                        <p:tgtEl>
                                          <p:spTgt spid="53251">
                                            <p:txEl>
                                              <p:pRg st="5" end="5"/>
                                            </p:txEl>
                                          </p:spTgt>
                                        </p:tgtEl>
                                        <p:attrNameLst>
                                          <p:attrName>style.color</p:attrName>
                                        </p:attrNameLst>
                                      </p:cBhvr>
                                      <p:to>
                                        <p:clrVal>
                                          <a:schemeClr val="accent2"/>
                                        </p:clrVal>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1" nodeType="clickEffect">
                                  <p:stCondLst>
                                    <p:cond delay="0"/>
                                  </p:stCondLst>
                                  <p:childTnLst>
                                    <p:set>
                                      <p:cBhvr override="childStyle">
                                        <p:cTn id="22" dur="indefinite"/>
                                        <p:tgtEl>
                                          <p:spTgt spid="53251">
                                            <p:txEl>
                                              <p:pRg st="8" end="8"/>
                                            </p:txEl>
                                          </p:spTgt>
                                        </p:tgtEl>
                                        <p:attrNameLst>
                                          <p:attrName>style.color</p:attrName>
                                        </p:attrNameLst>
                                      </p:cBhvr>
                                      <p:to>
                                        <p:clrVal>
                                          <a:schemeClr val="accent2"/>
                                        </p:clrVal>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1" nodeType="clickEffect">
                                  <p:stCondLst>
                                    <p:cond delay="0"/>
                                  </p:stCondLst>
                                  <p:childTnLst>
                                    <p:set>
                                      <p:cBhvr override="childStyle">
                                        <p:cTn id="26" dur="indefinite"/>
                                        <p:tgtEl>
                                          <p:spTgt spid="53251">
                                            <p:txEl>
                                              <p:pRg st="9" end="9"/>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5D4C910-B6B1-534A-AC42-5A3A35920EEF}"/>
              </a:ext>
            </a:extLst>
          </p:cNvPr>
          <p:cNvSpPr>
            <a:spLocks noGrp="1"/>
          </p:cNvSpPr>
          <p:nvPr>
            <p:ph type="title"/>
          </p:nvPr>
        </p:nvSpPr>
        <p:spPr/>
        <p:txBody>
          <a:bodyPr>
            <a:noAutofit/>
          </a:bodyPr>
          <a:lstStyle/>
          <a:p>
            <a:pPr eaLnBrk="1" hangingPunct="1">
              <a:defRPr/>
            </a:pPr>
            <a:r>
              <a:rPr lang="en-US" altLang="en-US" sz="3800" dirty="0"/>
              <a:t>Instrument Rating – Airplane ACS</a:t>
            </a:r>
          </a:p>
        </p:txBody>
      </p:sp>
      <p:sp>
        <p:nvSpPr>
          <p:cNvPr id="53251" name="Content Placeholder 2">
            <a:extLst>
              <a:ext uri="{FF2B5EF4-FFF2-40B4-BE49-F238E27FC236}">
                <a16:creationId xmlns:a16="http://schemas.microsoft.com/office/drawing/2014/main" id="{D178F911-7613-D545-98BE-F1DACA81F2F7}"/>
              </a:ext>
            </a:extLst>
          </p:cNvPr>
          <p:cNvSpPr>
            <a:spLocks noGrp="1"/>
          </p:cNvSpPr>
          <p:nvPr>
            <p:ph idx="1"/>
          </p:nvPr>
        </p:nvSpPr>
        <p:spPr>
          <a:xfrm>
            <a:off x="495300" y="954088"/>
            <a:ext cx="8576708" cy="5064972"/>
          </a:xfrm>
        </p:spPr>
        <p:txBody>
          <a:bodyPr>
            <a:noAutofit/>
          </a:bodyPr>
          <a:lstStyle/>
          <a:p>
            <a:pPr>
              <a:spcBef>
                <a:spcPts val="0"/>
              </a:spcBef>
              <a:spcAft>
                <a:spcPts val="600"/>
              </a:spcAft>
              <a:defRPr/>
            </a:pPr>
            <a:r>
              <a:rPr lang="en-US" altLang="en-US" sz="2400" dirty="0"/>
              <a:t>Area of Operation VI, Instrument Approach Procedures; Task A, Nonprecision Approach</a:t>
            </a:r>
            <a:endParaRPr lang="en-US" altLang="en-US" sz="2200" kern="1200" dirty="0"/>
          </a:p>
          <a:p>
            <a:pPr marL="53975" lvl="1" indent="0" eaLnBrk="1" hangingPunct="1">
              <a:spcBef>
                <a:spcPts val="0"/>
              </a:spcBef>
              <a:spcAft>
                <a:spcPts val="3600"/>
              </a:spcAft>
              <a:buNone/>
              <a:defRPr/>
            </a:pPr>
            <a:r>
              <a:rPr lang="en-US" altLang="en-US" sz="1600" kern="1200" dirty="0">
                <a:solidFill>
                  <a:srgbClr val="FF0000"/>
                </a:solidFill>
              </a:rPr>
              <a:t>2017:</a:t>
            </a:r>
          </a:p>
          <a:p>
            <a:pPr marL="57150" indent="0" eaLnBrk="1" hangingPunct="1">
              <a:buFontTx/>
              <a:buNone/>
              <a:defRPr/>
            </a:pPr>
            <a:endParaRPr lang="en-US" altLang="en-US" sz="1400" b="0" dirty="0"/>
          </a:p>
          <a:p>
            <a:pPr marL="457200" lvl="1" indent="0" eaLnBrk="1" hangingPunct="1">
              <a:buFontTx/>
              <a:buNone/>
              <a:defRPr/>
            </a:pPr>
            <a:endParaRPr lang="en-US" altLang="en-US" sz="1600" dirty="0"/>
          </a:p>
          <a:p>
            <a:pPr marL="57150" indent="0" eaLnBrk="1" hangingPunct="1">
              <a:buFontTx/>
              <a:buNone/>
              <a:defRPr/>
            </a:pPr>
            <a:r>
              <a:rPr lang="en-US" altLang="en-US" sz="1600" b="0" dirty="0">
                <a:solidFill>
                  <a:srgbClr val="FF0000"/>
                </a:solidFill>
              </a:rPr>
              <a:t>2018:</a:t>
            </a:r>
          </a:p>
          <a:p>
            <a:pPr lvl="1" eaLnBrk="1" hangingPunct="1">
              <a:defRPr/>
            </a:pPr>
            <a:endParaRPr lang="en-US" altLang="en-US" sz="2000" dirty="0"/>
          </a:p>
          <a:p>
            <a:pPr marL="57150" indent="0" eaLnBrk="1" hangingPunct="1">
              <a:buFontTx/>
              <a:buNone/>
              <a:defRPr/>
            </a:pPr>
            <a:endParaRPr lang="en-US" altLang="en-US" sz="2000" b="0" dirty="0"/>
          </a:p>
          <a:p>
            <a:pPr lvl="1" eaLnBrk="1" hangingPunct="1">
              <a:spcBef>
                <a:spcPts val="1200"/>
              </a:spcBef>
              <a:defRPr/>
            </a:pPr>
            <a:r>
              <a:rPr lang="en-US" altLang="en-US" sz="2000" dirty="0"/>
              <a:t>The three elements shown from the 2017 version are now combined into one element</a:t>
            </a:r>
            <a:endParaRPr lang="en-US" altLang="en-US" sz="2000" kern="1200" dirty="0"/>
          </a:p>
          <a:p>
            <a:pPr lvl="1" eaLnBrk="1" hangingPunct="1">
              <a:spcBef>
                <a:spcPts val="1200"/>
              </a:spcBef>
              <a:buFont typeface="Arial" panose="020B0604020202020204" pitchFamily="34" charset="0"/>
              <a:buChar char="–"/>
              <a:defRPr/>
            </a:pPr>
            <a:r>
              <a:rPr lang="en-US" altLang="en-US" sz="2000" dirty="0"/>
              <a:t>Addition of AC 120-108 in the Reference Line</a:t>
            </a:r>
          </a:p>
          <a:p>
            <a:pPr lvl="1" eaLnBrk="1" hangingPunct="1">
              <a:spcBef>
                <a:spcPts val="1200"/>
              </a:spcBef>
              <a:buFont typeface="Arial" panose="020B0604020202020204" pitchFamily="34" charset="0"/>
              <a:buChar char="–"/>
              <a:defRPr/>
            </a:pPr>
            <a:r>
              <a:rPr lang="en-US" altLang="en-US" sz="2000" dirty="0"/>
              <a:t>Now allows a Continuous Descent Final Approach (CDFA)</a:t>
            </a:r>
          </a:p>
        </p:txBody>
      </p:sp>
      <p:graphicFrame>
        <p:nvGraphicFramePr>
          <p:cNvPr id="4" name="Table 3"/>
          <p:cNvGraphicFramePr>
            <a:graphicFrameLocks noGrp="1"/>
          </p:cNvGraphicFramePr>
          <p:nvPr>
            <p:extLst>
              <p:ext uri="{D42A27DB-BD31-4B8C-83A1-F6EECF244321}">
                <p14:modId xmlns:p14="http://schemas.microsoft.com/office/powerpoint/2010/main" val="2354639313"/>
              </p:ext>
            </p:extLst>
          </p:nvPr>
        </p:nvGraphicFramePr>
        <p:xfrm>
          <a:off x="828810" y="2110767"/>
          <a:ext cx="7329764" cy="901065"/>
        </p:xfrm>
        <a:graphic>
          <a:graphicData uri="http://schemas.openxmlformats.org/drawingml/2006/table">
            <a:tbl>
              <a:tblPr firstRow="1" firstCol="1" lastRow="1" lastCol="1" bandRow="1" bandCol="1">
                <a:tableStyleId>{5C22544A-7EE6-4342-B048-85BDC9FD1C3A}</a:tableStyleId>
              </a:tblPr>
              <a:tblGrid>
                <a:gridCol w="1172907">
                  <a:extLst>
                    <a:ext uri="{9D8B030D-6E8A-4147-A177-3AD203B41FA5}">
                      <a16:colId xmlns:a16="http://schemas.microsoft.com/office/drawing/2014/main" val="2044780771"/>
                    </a:ext>
                  </a:extLst>
                </a:gridCol>
                <a:gridCol w="6156857">
                  <a:extLst>
                    <a:ext uri="{9D8B030D-6E8A-4147-A177-3AD203B41FA5}">
                      <a16:colId xmlns:a16="http://schemas.microsoft.com/office/drawing/2014/main" val="2070621402"/>
                    </a:ext>
                  </a:extLst>
                </a:gridCol>
              </a:tblGrid>
              <a:tr h="182880">
                <a:tc>
                  <a:txBody>
                    <a:bodyPr/>
                    <a:lstStyle/>
                    <a:p>
                      <a:pPr marL="219710" marR="42545">
                        <a:lnSpc>
                          <a:spcPts val="1120"/>
                        </a:lnSpc>
                        <a:spcBef>
                          <a:spcPts val="0"/>
                        </a:spcBef>
                        <a:spcAft>
                          <a:spcPts val="0"/>
                        </a:spcAft>
                      </a:pPr>
                      <a:r>
                        <a:rPr lang="en-US" sz="1100" b="0" i="1" spc="0" dirty="0">
                          <a:solidFill>
                            <a:schemeClr val="tx1"/>
                          </a:solidFill>
                          <a:effectLst/>
                        </a:rPr>
                        <a:t>IR.VI.A.S10</a:t>
                      </a:r>
                      <a:endParaRPr lang="en-US" sz="1100" b="0" i="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b="0">
                          <a:solidFill>
                            <a:schemeClr val="tx1"/>
                          </a:solidFill>
                          <a:effectLst/>
                        </a:rPr>
                        <a:t>Establish a stabilized approach with a rate of descent and track that will ensure arrival at the MDA prior to reaching the missed approach point (MAP).</a:t>
                      </a:r>
                      <a:endParaRPr lang="en-US" sz="1100" b="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87243"/>
                  </a:ext>
                </a:extLst>
              </a:tr>
              <a:tr h="182880">
                <a:tc>
                  <a:txBody>
                    <a:bodyPr/>
                    <a:lstStyle/>
                    <a:p>
                      <a:pPr marL="219710" marR="42545">
                        <a:lnSpc>
                          <a:spcPts val="1120"/>
                        </a:lnSpc>
                        <a:spcBef>
                          <a:spcPts val="0"/>
                        </a:spcBef>
                        <a:spcAft>
                          <a:spcPts val="0"/>
                        </a:spcAft>
                      </a:pPr>
                      <a:r>
                        <a:rPr lang="en-US" sz="1100" b="0" i="1" spc="0" dirty="0">
                          <a:solidFill>
                            <a:schemeClr val="tx1"/>
                          </a:solidFill>
                          <a:effectLst/>
                        </a:rPr>
                        <a:t>IR.VI.A.S11</a:t>
                      </a:r>
                      <a:endParaRPr lang="en-US" sz="1100" b="0" i="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b="0">
                          <a:solidFill>
                            <a:schemeClr val="tx1"/>
                          </a:solidFill>
                          <a:effectLst/>
                        </a:rPr>
                        <a:t>Maintain no more than a ¾-scale deflection of the CDI, and maintain airspeed within ±10 knots of desired value while on the final approach segment.</a:t>
                      </a:r>
                      <a:endParaRPr lang="en-US" sz="1100" b="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061988"/>
                  </a:ext>
                </a:extLst>
              </a:tr>
              <a:tr h="230505">
                <a:tc>
                  <a:txBody>
                    <a:bodyPr/>
                    <a:lstStyle/>
                    <a:p>
                      <a:pPr marL="219710" marR="42545">
                        <a:lnSpc>
                          <a:spcPts val="1120"/>
                        </a:lnSpc>
                        <a:spcBef>
                          <a:spcPts val="0"/>
                        </a:spcBef>
                        <a:spcAft>
                          <a:spcPts val="0"/>
                        </a:spcAft>
                      </a:pPr>
                      <a:r>
                        <a:rPr lang="en-US" sz="1100" b="0" i="1" spc="0" dirty="0">
                          <a:solidFill>
                            <a:schemeClr val="tx1"/>
                          </a:solidFill>
                          <a:effectLst/>
                        </a:rPr>
                        <a:t>IR.VI.A.S12</a:t>
                      </a:r>
                      <a:endParaRPr lang="en-US" sz="1100" b="0" i="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b="0" dirty="0">
                          <a:solidFill>
                            <a:schemeClr val="tx1"/>
                          </a:solidFill>
                          <a:effectLst/>
                        </a:rPr>
                        <a:t>Maintain the MDA, when reached, within +100 feet, −0 feet to the MAP.</a:t>
                      </a:r>
                      <a:endParaRPr lang="en-US" sz="1100" b="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6155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37195202"/>
              </p:ext>
            </p:extLst>
          </p:nvPr>
        </p:nvGraphicFramePr>
        <p:xfrm>
          <a:off x="828810" y="3452177"/>
          <a:ext cx="7329764" cy="502920"/>
        </p:xfrm>
        <a:graphic>
          <a:graphicData uri="http://schemas.openxmlformats.org/drawingml/2006/table">
            <a:tbl>
              <a:tblPr firstRow="1" firstCol="1" lastRow="1" lastCol="1" bandRow="1" bandCol="1">
                <a:tableStyleId>{5C22544A-7EE6-4342-B048-85BDC9FD1C3A}</a:tableStyleId>
              </a:tblPr>
              <a:tblGrid>
                <a:gridCol w="1172908">
                  <a:extLst>
                    <a:ext uri="{9D8B030D-6E8A-4147-A177-3AD203B41FA5}">
                      <a16:colId xmlns:a16="http://schemas.microsoft.com/office/drawing/2014/main" val="1481879662"/>
                    </a:ext>
                  </a:extLst>
                </a:gridCol>
                <a:gridCol w="6156856">
                  <a:extLst>
                    <a:ext uri="{9D8B030D-6E8A-4147-A177-3AD203B41FA5}">
                      <a16:colId xmlns:a16="http://schemas.microsoft.com/office/drawing/2014/main" val="2697470658"/>
                    </a:ext>
                  </a:extLst>
                </a:gridCol>
              </a:tblGrid>
              <a:tr h="182880">
                <a:tc>
                  <a:txBody>
                    <a:bodyPr/>
                    <a:lstStyle/>
                    <a:p>
                      <a:pPr marL="219710" marR="42545">
                        <a:lnSpc>
                          <a:spcPts val="1120"/>
                        </a:lnSpc>
                        <a:spcBef>
                          <a:spcPts val="0"/>
                        </a:spcBef>
                        <a:spcAft>
                          <a:spcPts val="0"/>
                        </a:spcAft>
                      </a:pPr>
                      <a:r>
                        <a:rPr lang="en-US" sz="1100" b="0" i="1" spc="0" dirty="0">
                          <a:solidFill>
                            <a:schemeClr val="tx1"/>
                          </a:solidFill>
                          <a:effectLst/>
                        </a:rPr>
                        <a:t>IR.VI.A.S11</a:t>
                      </a:r>
                      <a:endParaRPr lang="en-US" sz="1100" b="0" i="1" spc="15"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b="0" dirty="0">
                          <a:solidFill>
                            <a:schemeClr val="tx1"/>
                          </a:solidFill>
                          <a:effectLst/>
                        </a:rPr>
                        <a:t>For the final approach segment, maintain no more than a ¾-scale deflection of the CDI, maintain airspeed ±10 knots, and altitude, if applicable, above MDA, +100/-0 feet, to the Visual Descent Point (VDP) or Missed Approach Point (MAP).</a:t>
                      </a:r>
                      <a:endParaRPr lang="en-US" sz="1100" b="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5655395"/>
                  </a:ext>
                </a:extLst>
              </a:tr>
            </a:tbl>
          </a:graphicData>
        </a:graphic>
      </p:graphicFrame>
    </p:spTree>
    <p:extLst>
      <p:ext uri="{BB962C8B-B14F-4D97-AF65-F5344CB8AC3E}">
        <p14:creationId xmlns:p14="http://schemas.microsoft.com/office/powerpoint/2010/main" val="7107630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1" nodeType="clickEffect">
                                  <p:stCondLst>
                                    <p:cond delay="0"/>
                                  </p:stCondLst>
                                  <p:childTnLst>
                                    <p:set>
                                      <p:cBhvr override="childStyle">
                                        <p:cTn id="6" dur="indefinite"/>
                                        <p:tgtEl>
                                          <p:spTgt spid="53251">
                                            <p:txEl>
                                              <p:pRg st="0" end="0"/>
                                            </p:txEl>
                                          </p:spTgt>
                                        </p:tgtEl>
                                        <p:attrNameLst>
                                          <p:attrName>style.color</p:attrName>
                                        </p:attrNameLst>
                                      </p:cBhvr>
                                      <p:to>
                                        <p:clrVal>
                                          <a:schemeClr val="accent2"/>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53251">
                                            <p:txEl>
                                              <p:pRg st="1" end="1"/>
                                            </p:txEl>
                                          </p:spTgt>
                                        </p:tgtEl>
                                        <p:attrNameLst>
                                          <p:attrName>style.color</p:attrName>
                                        </p:attrNameLst>
                                      </p:cBhvr>
                                      <p:to>
                                        <p:clrVal>
                                          <a:schemeClr val="accent2"/>
                                        </p:clrVal>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1" nodeType="clickEffect">
                                  <p:stCondLst>
                                    <p:cond delay="0"/>
                                  </p:stCondLst>
                                  <p:childTnLst>
                                    <p:set>
                                      <p:cBhvr override="childStyle">
                                        <p:cTn id="14" dur="indefinite"/>
                                        <p:tgtEl>
                                          <p:spTgt spid="53251">
                                            <p:txEl>
                                              <p:pRg st="4" end="4"/>
                                            </p:txEl>
                                          </p:spTgt>
                                        </p:tgtEl>
                                        <p:attrNameLst>
                                          <p:attrName>style.color</p:attrName>
                                        </p:attrNameLst>
                                      </p:cBhvr>
                                      <p:to>
                                        <p:clrVal>
                                          <a:schemeClr val="accent2"/>
                                        </p:clrVal>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1" nodeType="clickEffect">
                                  <p:stCondLst>
                                    <p:cond delay="0"/>
                                  </p:stCondLst>
                                  <p:childTnLst>
                                    <p:set>
                                      <p:cBhvr override="childStyle">
                                        <p:cTn id="18" dur="indefinite"/>
                                        <p:tgtEl>
                                          <p:spTgt spid="53251">
                                            <p:txEl>
                                              <p:pRg st="7" end="7"/>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428625" y="424390"/>
            <a:ext cx="8472488" cy="609600"/>
          </a:xfrm>
        </p:spPr>
        <p:txBody>
          <a:bodyPr/>
          <a:lstStyle/>
          <a:p>
            <a:pPr eaLnBrk="1" hangingPunct="1"/>
            <a:r>
              <a:rPr lang="en-US" altLang="en-US" sz="3800" dirty="0"/>
              <a:t>Instrument Rating – Airplane ACS Appendices</a:t>
            </a:r>
            <a:endParaRPr lang="en-US" altLang="en-US" sz="3800" dirty="0">
              <a:solidFill>
                <a:schemeClr val="tx1"/>
              </a:solidFill>
            </a:endParaRPr>
          </a:p>
        </p:txBody>
      </p:sp>
      <p:sp>
        <p:nvSpPr>
          <p:cNvPr id="2" name="Content Placeholder 1"/>
          <p:cNvSpPr>
            <a:spLocks noGrp="1"/>
          </p:cNvSpPr>
          <p:nvPr>
            <p:ph idx="1"/>
          </p:nvPr>
        </p:nvSpPr>
        <p:spPr>
          <a:xfrm>
            <a:off x="495300" y="1508125"/>
            <a:ext cx="8405813" cy="4391025"/>
          </a:xfrm>
        </p:spPr>
        <p:txBody>
          <a:bodyPr/>
          <a:lstStyle/>
          <a:p>
            <a:pPr>
              <a:spcBef>
                <a:spcPts val="0"/>
              </a:spcBef>
              <a:spcAft>
                <a:spcPts val="1200"/>
              </a:spcAft>
            </a:pPr>
            <a:r>
              <a:rPr lang="en-US" altLang="en-US" dirty="0"/>
              <a:t>The changes that were made in the Private and Commercial Pilot ACSs, will also be found in the Instrument Rating – Airplane ACS.</a:t>
            </a:r>
          </a:p>
          <a:p>
            <a:pPr>
              <a:spcBef>
                <a:spcPts val="0"/>
              </a:spcBef>
              <a:spcAft>
                <a:spcPts val="1200"/>
              </a:spcAft>
            </a:pPr>
            <a:r>
              <a:rPr lang="en-US" altLang="en-US" dirty="0"/>
              <a:t>There is one change in Appendix 7, second paragraph under “Aircraft Requirements &amp; Limitations”.</a:t>
            </a:r>
          </a:p>
          <a:p>
            <a:pPr lvl="1">
              <a:spcBef>
                <a:spcPts val="0"/>
              </a:spcBef>
              <a:spcAft>
                <a:spcPts val="1200"/>
              </a:spcAft>
            </a:pPr>
            <a:r>
              <a:rPr lang="en-US" dirty="0"/>
              <a:t>Applicants testing in a multiengine airplane must provide  a multiengine airplane with a published V</a:t>
            </a:r>
            <a:r>
              <a:rPr lang="en-US" baseline="-25000" dirty="0"/>
              <a:t>MC</a:t>
            </a:r>
            <a:r>
              <a:rPr lang="en-US" dirty="0"/>
              <a:t>.  The only exception is if the airman’s certificate is limited to center thrust.</a:t>
            </a:r>
            <a:br>
              <a:rPr lang="en-US" altLang="en-US" dirty="0"/>
            </a:br>
            <a:endParaRPr lang="en-US" dirty="0"/>
          </a:p>
        </p:txBody>
      </p:sp>
      <p:sp>
        <p:nvSpPr>
          <p:cNvPr id="348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9EAC2C9C-FB3D-49AB-9C4F-F170CAB0CA3C}" type="slidenum">
              <a:rPr lang="en-US" altLang="en-US" sz="1400" b="0" smtClean="0">
                <a:solidFill>
                  <a:srgbClr val="A6A6A6"/>
                </a:solidFill>
                <a:latin typeface="Times New Roman" panose="02020603050405020304" pitchFamily="18" charset="0"/>
              </a:rPr>
              <a:pPr>
                <a:spcBef>
                  <a:spcPct val="0"/>
                </a:spcBef>
                <a:buFontTx/>
                <a:buNone/>
              </a:pPr>
              <a:t>23</a:t>
            </a:fld>
            <a:endParaRPr lang="en-US" altLang="en-US" sz="1400" b="0">
              <a:solidFill>
                <a:srgbClr val="A6A6A6"/>
              </a:solidFill>
              <a:latin typeface="Times New Roman" panose="02020603050405020304" pitchFamily="18" charset="0"/>
            </a:endParaRPr>
          </a:p>
        </p:txBody>
      </p:sp>
      <p:sp>
        <p:nvSpPr>
          <p:cNvPr id="49156" name="Rectangle 1">
            <a:extLst>
              <a:ext uri="{FF2B5EF4-FFF2-40B4-BE49-F238E27FC236}">
                <a16:creationId xmlns:a16="http://schemas.microsoft.com/office/drawing/2014/main" id="{25EF72D9-455E-784B-A1FF-84B091CB240E}"/>
              </a:ext>
            </a:extLst>
          </p:cNvPr>
          <p:cNvSpPr>
            <a:spLocks noChangeArrowheads="1"/>
          </p:cNvSpPr>
          <p:nvPr/>
        </p:nvSpPr>
        <p:spPr bwMode="auto">
          <a:xfrm>
            <a:off x="603250" y="1069975"/>
            <a:ext cx="802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indent="0" eaLnBrk="1" hangingPunct="1">
              <a:spcBef>
                <a:spcPct val="0"/>
              </a:spcBef>
              <a:buFontTx/>
              <a:buNone/>
              <a:defRPr/>
            </a:pPr>
            <a:endParaRPr lang="en-US" altLang="en-US" sz="1600" b="0" dirty="0">
              <a:latin typeface="+mn-lt"/>
            </a:endParaRPr>
          </a:p>
        </p:txBody>
      </p:sp>
    </p:spTree>
    <p:extLst>
      <p:ext uri="{BB962C8B-B14F-4D97-AF65-F5344CB8AC3E}">
        <p14:creationId xmlns:p14="http://schemas.microsoft.com/office/powerpoint/2010/main" val="1954922276"/>
      </p:ext>
    </p:extLst>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3B066DC-B53F-164A-9475-0BD26A360D9B}"/>
              </a:ext>
            </a:extLst>
          </p:cNvPr>
          <p:cNvSpPr>
            <a:spLocks noGrp="1" noChangeArrowheads="1"/>
          </p:cNvSpPr>
          <p:nvPr>
            <p:ph type="title"/>
          </p:nvPr>
        </p:nvSpPr>
        <p:spPr>
          <a:xfrm>
            <a:off x="428625" y="282342"/>
            <a:ext cx="8472488" cy="609600"/>
          </a:xfrm>
        </p:spPr>
        <p:txBody>
          <a:bodyPr>
            <a:noAutofit/>
          </a:bodyPr>
          <a:lstStyle/>
          <a:p>
            <a:pPr>
              <a:defRPr/>
            </a:pPr>
            <a:r>
              <a:rPr lang="en-US" altLang="en-US" sz="3800" dirty="0"/>
              <a:t>Commercial Pilot – Airplane ACS</a:t>
            </a:r>
          </a:p>
        </p:txBody>
      </p:sp>
      <p:sp>
        <p:nvSpPr>
          <p:cNvPr id="2" name="Content Placeholder 1"/>
          <p:cNvSpPr>
            <a:spLocks noGrp="1"/>
          </p:cNvSpPr>
          <p:nvPr>
            <p:ph idx="1"/>
          </p:nvPr>
        </p:nvSpPr>
        <p:spPr>
          <a:xfrm>
            <a:off x="495300" y="850901"/>
            <a:ext cx="8050213" cy="5048250"/>
          </a:xfrm>
        </p:spPr>
        <p:txBody>
          <a:bodyPr/>
          <a:lstStyle/>
          <a:p>
            <a:r>
              <a:rPr lang="en-US" sz="2600" dirty="0"/>
              <a:t>Most of the changes made to the Private Pilot and Instrument Rating ACSs were also applied to the Commercial Pilot ACS; however, there are a few changes that are specific to the Commercial Pilot ACS.  </a:t>
            </a:r>
          </a:p>
          <a:p>
            <a:r>
              <a:rPr lang="en-US" sz="2600" dirty="0"/>
              <a:t>Changes to the Task elements</a:t>
            </a:r>
          </a:p>
          <a:p>
            <a:pPr lvl="1"/>
            <a:r>
              <a:rPr lang="en-US" dirty="0"/>
              <a:t>Added the evaluator’s discretion for full stalls</a:t>
            </a:r>
          </a:p>
          <a:p>
            <a:pPr lvl="1"/>
            <a:r>
              <a:rPr lang="en-US" dirty="0"/>
              <a:t>Configure the airplane as per the manufacturer’s recommendations</a:t>
            </a:r>
          </a:p>
          <a:p>
            <a:r>
              <a:rPr lang="en-US" sz="2600" dirty="0"/>
              <a:t>Changes to the Appendices</a:t>
            </a:r>
          </a:p>
          <a:p>
            <a:pPr lvl="1"/>
            <a:r>
              <a:rPr lang="en-US" dirty="0"/>
              <a:t>Appendix 5</a:t>
            </a:r>
          </a:p>
          <a:p>
            <a:pPr lvl="1"/>
            <a:r>
              <a:rPr lang="en-US" dirty="0"/>
              <a:t>Appendix 7</a:t>
            </a:r>
          </a:p>
          <a:p>
            <a:endParaRPr lang="en-US" dirty="0"/>
          </a:p>
        </p:txBody>
      </p:sp>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5D4C910-B6B1-534A-AC42-5A3A35920EEF}"/>
              </a:ext>
            </a:extLst>
          </p:cNvPr>
          <p:cNvSpPr>
            <a:spLocks noGrp="1"/>
          </p:cNvSpPr>
          <p:nvPr>
            <p:ph type="title"/>
          </p:nvPr>
        </p:nvSpPr>
        <p:spPr/>
        <p:txBody>
          <a:bodyPr>
            <a:noAutofit/>
          </a:bodyPr>
          <a:lstStyle/>
          <a:p>
            <a:pPr eaLnBrk="1" hangingPunct="1">
              <a:defRPr/>
            </a:pPr>
            <a:r>
              <a:rPr lang="en-US" altLang="en-US" sz="3800" dirty="0"/>
              <a:t>Commercial Pilot – Airplane ACS</a:t>
            </a:r>
          </a:p>
        </p:txBody>
      </p:sp>
      <p:sp>
        <p:nvSpPr>
          <p:cNvPr id="53251" name="Content Placeholder 2">
            <a:extLst>
              <a:ext uri="{FF2B5EF4-FFF2-40B4-BE49-F238E27FC236}">
                <a16:creationId xmlns:a16="http://schemas.microsoft.com/office/drawing/2014/main" id="{D178F911-7613-D545-98BE-F1DACA81F2F7}"/>
              </a:ext>
            </a:extLst>
          </p:cNvPr>
          <p:cNvSpPr>
            <a:spLocks noGrp="1"/>
          </p:cNvSpPr>
          <p:nvPr>
            <p:ph idx="1"/>
          </p:nvPr>
        </p:nvSpPr>
        <p:spPr>
          <a:xfrm>
            <a:off x="495300" y="954088"/>
            <a:ext cx="8576708" cy="5064972"/>
          </a:xfrm>
        </p:spPr>
        <p:txBody>
          <a:bodyPr>
            <a:noAutofit/>
          </a:bodyPr>
          <a:lstStyle/>
          <a:p>
            <a:pPr>
              <a:spcBef>
                <a:spcPts val="0"/>
              </a:spcBef>
              <a:spcAft>
                <a:spcPts val="600"/>
              </a:spcAft>
              <a:defRPr/>
            </a:pPr>
            <a:r>
              <a:rPr lang="en-US" altLang="en-US" sz="2000" dirty="0"/>
              <a:t>Area of Operation VII; Task B, Power-Off Stalls; and Task C, Power-On Stalls</a:t>
            </a:r>
            <a:endParaRPr lang="en-US" altLang="en-US" sz="2200" kern="1200" dirty="0"/>
          </a:p>
          <a:p>
            <a:pPr marL="53975" lvl="1" indent="0" eaLnBrk="1" hangingPunct="1">
              <a:spcBef>
                <a:spcPts val="0"/>
              </a:spcBef>
              <a:buNone/>
              <a:defRPr/>
            </a:pPr>
            <a:r>
              <a:rPr lang="en-US" altLang="en-US" sz="1600" kern="1200" dirty="0">
                <a:solidFill>
                  <a:srgbClr val="FF0000"/>
                </a:solidFill>
              </a:rPr>
              <a:t>2017:</a:t>
            </a:r>
          </a:p>
          <a:p>
            <a:pPr marL="57150" indent="0" eaLnBrk="1" hangingPunct="1">
              <a:spcBef>
                <a:spcPts val="0"/>
              </a:spcBef>
              <a:buFontTx/>
              <a:buNone/>
              <a:defRPr/>
            </a:pPr>
            <a:endParaRPr lang="en-US" altLang="en-US" sz="1400" b="0" dirty="0"/>
          </a:p>
          <a:p>
            <a:pPr marL="457200" lvl="1" indent="0" eaLnBrk="1" hangingPunct="1">
              <a:buFontTx/>
              <a:buNone/>
              <a:defRPr/>
            </a:pPr>
            <a:endParaRPr lang="en-US" altLang="en-US" sz="1600" dirty="0"/>
          </a:p>
          <a:p>
            <a:pPr marL="457200" lvl="1" indent="0" eaLnBrk="1" hangingPunct="1">
              <a:buFontTx/>
              <a:buNone/>
              <a:defRPr/>
            </a:pPr>
            <a:endParaRPr lang="en-US" altLang="en-US" sz="1600" dirty="0"/>
          </a:p>
          <a:p>
            <a:pPr marL="57150" indent="0" eaLnBrk="1" hangingPunct="1">
              <a:spcBef>
                <a:spcPts val="0"/>
              </a:spcBef>
              <a:spcAft>
                <a:spcPts val="2400"/>
              </a:spcAft>
              <a:buFontTx/>
              <a:buNone/>
              <a:defRPr/>
            </a:pPr>
            <a:r>
              <a:rPr lang="en-US" altLang="en-US" sz="1600" b="0" dirty="0">
                <a:solidFill>
                  <a:srgbClr val="FF0000"/>
                </a:solidFill>
              </a:rPr>
              <a:t>2018:</a:t>
            </a:r>
          </a:p>
          <a:p>
            <a:pPr marL="57150" indent="0" eaLnBrk="1" hangingPunct="1">
              <a:spcBef>
                <a:spcPts val="0"/>
              </a:spcBef>
              <a:spcAft>
                <a:spcPts val="2400"/>
              </a:spcAft>
              <a:buFontTx/>
              <a:buNone/>
              <a:defRPr/>
            </a:pPr>
            <a:endParaRPr lang="en-US" altLang="en-US" sz="1600" b="0" dirty="0">
              <a:solidFill>
                <a:srgbClr val="FF0000"/>
              </a:solidFill>
            </a:endParaRPr>
          </a:p>
          <a:p>
            <a:pPr marL="53975" lvl="1" indent="0" eaLnBrk="1" hangingPunct="1">
              <a:spcBef>
                <a:spcPts val="0"/>
              </a:spcBef>
              <a:buNone/>
              <a:defRPr/>
            </a:pPr>
            <a:r>
              <a:rPr lang="en-US" altLang="en-US" sz="1600" kern="1200" dirty="0">
                <a:solidFill>
                  <a:srgbClr val="FF0000"/>
                </a:solidFill>
              </a:rPr>
              <a:t>2017:</a:t>
            </a:r>
          </a:p>
          <a:p>
            <a:pPr marL="57150" indent="0" eaLnBrk="1" hangingPunct="1">
              <a:buFontTx/>
              <a:buNone/>
              <a:defRPr/>
            </a:pPr>
            <a:endParaRPr lang="en-US" altLang="en-US" sz="1400" dirty="0"/>
          </a:p>
          <a:p>
            <a:pPr marL="457200" lvl="1" indent="0" eaLnBrk="1" hangingPunct="1">
              <a:buFontTx/>
              <a:buNone/>
              <a:defRPr/>
            </a:pPr>
            <a:endParaRPr lang="en-US" altLang="en-US" sz="1600" dirty="0"/>
          </a:p>
          <a:p>
            <a:pPr marL="457200" lvl="1" indent="0" eaLnBrk="1" hangingPunct="1">
              <a:buFontTx/>
              <a:buNone/>
              <a:defRPr/>
            </a:pPr>
            <a:endParaRPr lang="en-US" altLang="en-US" sz="1600" dirty="0"/>
          </a:p>
          <a:p>
            <a:pPr marL="57150" indent="0" eaLnBrk="1" hangingPunct="1">
              <a:buFontTx/>
              <a:buNone/>
              <a:defRPr/>
            </a:pPr>
            <a:r>
              <a:rPr lang="en-US" altLang="en-US" sz="1600" dirty="0">
                <a:solidFill>
                  <a:srgbClr val="FF0000"/>
                </a:solidFill>
              </a:rPr>
              <a:t>2018:</a:t>
            </a:r>
          </a:p>
          <a:p>
            <a:pPr marL="57150" indent="0" eaLnBrk="1" hangingPunct="1">
              <a:buFontTx/>
              <a:buNone/>
              <a:defRPr/>
            </a:pPr>
            <a:endParaRPr lang="en-US" altLang="en-US" sz="1600" b="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33663820"/>
              </p:ext>
            </p:extLst>
          </p:nvPr>
        </p:nvGraphicFramePr>
        <p:xfrm>
          <a:off x="618669" y="1982405"/>
          <a:ext cx="7752973" cy="414566"/>
        </p:xfrm>
        <a:graphic>
          <a:graphicData uri="http://schemas.openxmlformats.org/drawingml/2006/table">
            <a:tbl>
              <a:tblPr firstRow="1" firstCol="1" lastRow="1" lastCol="1" bandRow="1" bandCol="1">
                <a:tableStyleId>{5C22544A-7EE6-4342-B048-85BDC9FD1C3A}</a:tableStyleId>
              </a:tblPr>
              <a:tblGrid>
                <a:gridCol w="1240630">
                  <a:extLst>
                    <a:ext uri="{9D8B030D-6E8A-4147-A177-3AD203B41FA5}">
                      <a16:colId xmlns:a16="http://schemas.microsoft.com/office/drawing/2014/main" val="917490518"/>
                    </a:ext>
                  </a:extLst>
                </a:gridCol>
                <a:gridCol w="6512343">
                  <a:extLst>
                    <a:ext uri="{9D8B030D-6E8A-4147-A177-3AD203B41FA5}">
                      <a16:colId xmlns:a16="http://schemas.microsoft.com/office/drawing/2014/main" val="592519751"/>
                    </a:ext>
                  </a:extLst>
                </a:gridCol>
              </a:tblGrid>
              <a:tr h="414566">
                <a:tc>
                  <a:txBody>
                    <a:bodyPr/>
                    <a:lstStyle/>
                    <a:p>
                      <a:pPr marL="137160" marR="45720">
                        <a:lnSpc>
                          <a:spcPts val="1120"/>
                        </a:lnSpc>
                        <a:spcBef>
                          <a:spcPts val="0"/>
                        </a:spcBef>
                        <a:spcAft>
                          <a:spcPts val="0"/>
                        </a:spcAft>
                      </a:pPr>
                      <a:r>
                        <a:rPr lang="en-US" sz="1100" b="0" i="1" dirty="0">
                          <a:solidFill>
                            <a:schemeClr val="tx1"/>
                          </a:solidFill>
                          <a:effectLst/>
                        </a:rPr>
                        <a:t>CA.VII.B.S7</a:t>
                      </a:r>
                      <a:endParaRPr lang="en-US" sz="1100" b="0"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b="0" dirty="0">
                          <a:solidFill>
                            <a:schemeClr val="tx1"/>
                          </a:solidFill>
                          <a:effectLst/>
                        </a:rPr>
                        <a:t>Acknowledge the cues and recover promptly at the first indication of an impending stall (e.g., aircraft buffet, stall horn, etc.). </a:t>
                      </a:r>
                      <a:endParaRPr lang="en-US" sz="1100" b="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208178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8940975"/>
              </p:ext>
            </p:extLst>
          </p:nvPr>
        </p:nvGraphicFramePr>
        <p:xfrm>
          <a:off x="617530" y="3088788"/>
          <a:ext cx="7754112" cy="335280"/>
        </p:xfrm>
        <a:graphic>
          <a:graphicData uri="http://schemas.openxmlformats.org/drawingml/2006/table">
            <a:tbl>
              <a:tblPr firstRow="1" firstCol="1" lastRow="1" lastCol="1" bandRow="1" bandCol="1">
                <a:tableStyleId>{5C22544A-7EE6-4342-B048-85BDC9FD1C3A}</a:tableStyleId>
              </a:tblPr>
              <a:tblGrid>
                <a:gridCol w="1240812">
                  <a:extLst>
                    <a:ext uri="{9D8B030D-6E8A-4147-A177-3AD203B41FA5}">
                      <a16:colId xmlns:a16="http://schemas.microsoft.com/office/drawing/2014/main" val="1226974859"/>
                    </a:ext>
                  </a:extLst>
                </a:gridCol>
                <a:gridCol w="6513300">
                  <a:extLst>
                    <a:ext uri="{9D8B030D-6E8A-4147-A177-3AD203B41FA5}">
                      <a16:colId xmlns:a16="http://schemas.microsoft.com/office/drawing/2014/main" val="826855723"/>
                    </a:ext>
                  </a:extLst>
                </a:gridCol>
              </a:tblGrid>
              <a:tr h="182880">
                <a:tc>
                  <a:txBody>
                    <a:bodyPr/>
                    <a:lstStyle/>
                    <a:p>
                      <a:pPr marL="137160" marR="45720">
                        <a:lnSpc>
                          <a:spcPts val="1120"/>
                        </a:lnSpc>
                        <a:spcBef>
                          <a:spcPts val="0"/>
                        </a:spcBef>
                        <a:spcAft>
                          <a:spcPts val="0"/>
                        </a:spcAft>
                      </a:pPr>
                      <a:r>
                        <a:rPr lang="en-US" sz="1100" b="0" dirty="0">
                          <a:solidFill>
                            <a:schemeClr val="tx1"/>
                          </a:solidFill>
                          <a:effectLst/>
                        </a:rPr>
                        <a:t>CA.VII.B.S6</a:t>
                      </a:r>
                      <a:endParaRPr lang="en-US" sz="1100" b="0"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37160" marR="137160">
                        <a:spcBef>
                          <a:spcPts val="100"/>
                        </a:spcBef>
                        <a:spcAft>
                          <a:spcPts val="100"/>
                        </a:spcAft>
                      </a:pPr>
                      <a:r>
                        <a:rPr lang="en-US" sz="1100" b="0" dirty="0">
                          <a:solidFill>
                            <a:schemeClr val="tx1"/>
                          </a:solidFill>
                          <a:effectLst/>
                        </a:rPr>
                        <a:t>Maintain a specified heading, ±10 if in straight flight; maintain a specified angle of bank not to exceed 20°, ±5°, if in turning flight, until an impending stall is reached.</a:t>
                      </a:r>
                      <a:endParaRPr lang="en-US" sz="1100" b="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074816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34894871"/>
              </p:ext>
            </p:extLst>
          </p:nvPr>
        </p:nvGraphicFramePr>
        <p:xfrm>
          <a:off x="617530" y="4158054"/>
          <a:ext cx="7754112" cy="335280"/>
        </p:xfrm>
        <a:graphic>
          <a:graphicData uri="http://schemas.openxmlformats.org/drawingml/2006/table">
            <a:tbl>
              <a:tblPr firstRow="1" firstCol="1" lastRow="1" lastCol="1" bandRow="1" bandCol="1">
                <a:tableStyleId>{5C22544A-7EE6-4342-B048-85BDC9FD1C3A}</a:tableStyleId>
              </a:tblPr>
              <a:tblGrid>
                <a:gridCol w="1248504">
                  <a:extLst>
                    <a:ext uri="{9D8B030D-6E8A-4147-A177-3AD203B41FA5}">
                      <a16:colId xmlns:a16="http://schemas.microsoft.com/office/drawing/2014/main" val="1306826992"/>
                    </a:ext>
                  </a:extLst>
                </a:gridCol>
                <a:gridCol w="6505608">
                  <a:extLst>
                    <a:ext uri="{9D8B030D-6E8A-4147-A177-3AD203B41FA5}">
                      <a16:colId xmlns:a16="http://schemas.microsoft.com/office/drawing/2014/main" val="1857825653"/>
                    </a:ext>
                  </a:extLst>
                </a:gridCol>
              </a:tblGrid>
              <a:tr h="182880">
                <a:tc>
                  <a:txBody>
                    <a:bodyPr/>
                    <a:lstStyle/>
                    <a:p>
                      <a:pPr marL="137160" marR="45720">
                        <a:lnSpc>
                          <a:spcPts val="1120"/>
                        </a:lnSpc>
                        <a:spcBef>
                          <a:spcPts val="0"/>
                        </a:spcBef>
                        <a:spcAft>
                          <a:spcPts val="0"/>
                        </a:spcAft>
                      </a:pPr>
                      <a:r>
                        <a:rPr lang="en-US" sz="1100" b="0" dirty="0">
                          <a:solidFill>
                            <a:schemeClr val="tx1"/>
                          </a:solidFill>
                          <a:effectLst/>
                        </a:rPr>
                        <a:t>CA.VII.C.S7</a:t>
                      </a:r>
                      <a:endParaRPr lang="en-US" sz="1100" b="0"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7160" marR="137160">
                        <a:spcBef>
                          <a:spcPts val="100"/>
                        </a:spcBef>
                        <a:spcAft>
                          <a:spcPts val="100"/>
                        </a:spcAft>
                      </a:pPr>
                      <a:r>
                        <a:rPr lang="en-US" sz="1100" b="0" dirty="0">
                          <a:solidFill>
                            <a:schemeClr val="tx1"/>
                          </a:solidFill>
                          <a:effectLst/>
                        </a:rPr>
                        <a:t>Acknowledge the cues and promptly recover at the first indication of an impending stall (e.g., aircraft buffet, stall horn, etc.).</a:t>
                      </a:r>
                      <a:endParaRPr lang="en-US" sz="1100" b="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312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49628449"/>
              </p:ext>
            </p:extLst>
          </p:nvPr>
        </p:nvGraphicFramePr>
        <p:xfrm>
          <a:off x="617530" y="5307308"/>
          <a:ext cx="7754112" cy="502920"/>
        </p:xfrm>
        <a:graphic>
          <a:graphicData uri="http://schemas.openxmlformats.org/drawingml/2006/table">
            <a:tbl>
              <a:tblPr firstRow="1" firstCol="1" lastRow="1" lastCol="1" bandRow="1" bandCol="1">
                <a:tableStyleId>{5C22544A-7EE6-4342-B048-85BDC9FD1C3A}</a:tableStyleId>
              </a:tblPr>
              <a:tblGrid>
                <a:gridCol w="1248504">
                  <a:extLst>
                    <a:ext uri="{9D8B030D-6E8A-4147-A177-3AD203B41FA5}">
                      <a16:colId xmlns:a16="http://schemas.microsoft.com/office/drawing/2014/main" val="1784399979"/>
                    </a:ext>
                  </a:extLst>
                </a:gridCol>
                <a:gridCol w="6505608">
                  <a:extLst>
                    <a:ext uri="{9D8B030D-6E8A-4147-A177-3AD203B41FA5}">
                      <a16:colId xmlns:a16="http://schemas.microsoft.com/office/drawing/2014/main" val="971815080"/>
                    </a:ext>
                  </a:extLst>
                </a:gridCol>
              </a:tblGrid>
              <a:tr h="182880">
                <a:tc>
                  <a:txBody>
                    <a:bodyPr/>
                    <a:lstStyle/>
                    <a:p>
                      <a:pPr marL="137160" marR="45720">
                        <a:spcBef>
                          <a:spcPts val="100"/>
                        </a:spcBef>
                        <a:spcAft>
                          <a:spcPts val="100"/>
                        </a:spcAft>
                      </a:pPr>
                      <a:r>
                        <a:rPr lang="en-US" sz="1100" b="0" dirty="0">
                          <a:solidFill>
                            <a:schemeClr val="tx1"/>
                          </a:solidFill>
                          <a:effectLst/>
                        </a:rPr>
                        <a:t>CA.VII.C.S6</a:t>
                      </a:r>
                      <a:endParaRPr lang="en-US" sz="1100" b="0" i="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7160" marR="137160">
                        <a:spcBef>
                          <a:spcPts val="100"/>
                        </a:spcBef>
                        <a:spcAft>
                          <a:spcPts val="100"/>
                        </a:spcAft>
                      </a:pPr>
                      <a:r>
                        <a:rPr lang="en-US" sz="1100" b="0" dirty="0">
                          <a:solidFill>
                            <a:schemeClr val="tx1"/>
                          </a:solidFill>
                          <a:effectLst/>
                        </a:rPr>
                        <a:t>Maintain a specified heading ±10° if in straight flight; maintain a specified angle of bank not to exceed 20°, ±10°, if in turning flight, until an impending or full stall is reached, as specified by the evaluator.</a:t>
                      </a:r>
                      <a:endParaRPr lang="en-US" sz="1100" b="0" dirty="0">
                        <a:solidFill>
                          <a:schemeClr val="tx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7873955"/>
                  </a:ext>
                </a:extLst>
              </a:tr>
            </a:tbl>
          </a:graphicData>
        </a:graphic>
      </p:graphicFrame>
    </p:spTree>
    <p:extLst>
      <p:ext uri="{BB962C8B-B14F-4D97-AF65-F5344CB8AC3E}">
        <p14:creationId xmlns:p14="http://schemas.microsoft.com/office/powerpoint/2010/main" val="73987016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1" nodeType="clickEffect">
                                  <p:stCondLst>
                                    <p:cond delay="0"/>
                                  </p:stCondLst>
                                  <p:childTnLst>
                                    <p:set>
                                      <p:cBhvr override="childStyle">
                                        <p:cTn id="6" dur="indefinite"/>
                                        <p:tgtEl>
                                          <p:spTgt spid="53251">
                                            <p:txEl>
                                              <p:pRg st="0" end="0"/>
                                            </p:txEl>
                                          </p:spTgt>
                                        </p:tgtEl>
                                        <p:attrNameLst>
                                          <p:attrName>style.color</p:attrName>
                                        </p:attrNameLst>
                                      </p:cBhvr>
                                      <p:to>
                                        <p:clrVal>
                                          <a:schemeClr val="accent2"/>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53251">
                                            <p:txEl>
                                              <p:pRg st="1" end="1"/>
                                            </p:txEl>
                                          </p:spTgt>
                                        </p:tgtEl>
                                        <p:attrNameLst>
                                          <p:attrName>style.color</p:attrName>
                                        </p:attrNameLst>
                                      </p:cBhvr>
                                      <p:to>
                                        <p:clrVal>
                                          <a:schemeClr val="accent2"/>
                                        </p:clrVal>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1" nodeType="clickEffect">
                                  <p:stCondLst>
                                    <p:cond delay="0"/>
                                  </p:stCondLst>
                                  <p:childTnLst>
                                    <p:set>
                                      <p:cBhvr override="childStyle">
                                        <p:cTn id="14" dur="indefinite"/>
                                        <p:tgtEl>
                                          <p:spTgt spid="53251">
                                            <p:txEl>
                                              <p:pRg st="5" end="5"/>
                                            </p:txEl>
                                          </p:spTgt>
                                        </p:tgtEl>
                                        <p:attrNameLst>
                                          <p:attrName>style.color</p:attrName>
                                        </p:attrNameLst>
                                      </p:cBhvr>
                                      <p:to>
                                        <p:clrVal>
                                          <a:schemeClr val="accent2"/>
                                        </p:clrVal>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53251">
                                            <p:txEl>
                                              <p:pRg st="7" end="7"/>
                                            </p:txEl>
                                          </p:spTgt>
                                        </p:tgtEl>
                                        <p:attrNameLst>
                                          <p:attrName>style.color</p:attrName>
                                        </p:attrNameLst>
                                      </p:cBhvr>
                                      <p:to>
                                        <p:clrVal>
                                          <a:schemeClr val="accent2"/>
                                        </p:clrVal>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1" nodeType="clickEffect">
                                  <p:stCondLst>
                                    <p:cond delay="0"/>
                                  </p:stCondLst>
                                  <p:childTnLst>
                                    <p:set>
                                      <p:cBhvr override="childStyle">
                                        <p:cTn id="22" dur="indefinite"/>
                                        <p:tgtEl>
                                          <p:spTgt spid="53251">
                                            <p:txEl>
                                              <p:pRg st="11" end="11"/>
                                            </p:txEl>
                                          </p:spTgt>
                                        </p:tgtEl>
                                        <p:attrNameLst>
                                          <p:attrName>style.color</p:attrName>
                                        </p:attrNameLst>
                                      </p:cBhvr>
                                      <p:to>
                                        <p:clrVal>
                                          <a:schemeClr val="accent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descr="data:image/jpeg;base64,/9j/4AAQSkZJRgABAQAAAQABAAD/2wCEAAkGBxQQEBQUEBAVFBQUFBQUDxAUFBQVFRQVFBQWFhQUFRQYHSggGBolGxQUITEhJSkrLi4uFx8zODMsNygtLisBCgoKBQUFDgUFDisZExkrKysrKysrKysrKysrKysrKysrKysrKysrKysrKysrKysrKysrKysrKysrKysrKysrK//AABEIAMMBAwMBIgACEQEDEQH/xAAcAAACAgMBAQAAAAAAAAAAAAAAAwQFAQIGBwj/xABDEAACAQICBQgGBwcDBQAAAAABAgADEQQhBRIxQWEGB1FScYGR0RMiMqKxwRQjQpKhstIkM1NiguHwcpOzFRc0Q8L/xAAUAQEAAAAAAAAAAAAAAAAAAAAA/8QAFBEBAAAAAAAAAAAAAAAAAAAAAP/aAAwDAQACEQMRAD8A9EWo3WbxMatRusfExCRyiA9HPWPiY1WPSfExKCPUQGKx6T4mNUnpPjFqI1RA3U8YwTRRGKIGyzcTAE3AgAE2AgBMwCEIQCEIQCEIQCEIQMETUibzBEBZmjRpE0IgJMWxPSY5hFMICmJ6T4xTMek+JjmESwgJdj0nxMQ7nrHxMe4iHEBL1G6zeJimqt1m+8Y1xEsIFlgXPox6x37z1jCYwH7sd/5jCBDSNSLSOSA1BHqIpBHKIDFEaomixqwNlEaomiiNAgZAm4EwBNoBCEIBCE53T/KqnhwQpDN+A84HRQnlrcvnvcns3SLiecWqPZaw4kQPXITiebblPVx4rCr6wpldWpbrXuhI2nIHvnbQCEIQCEIQMETQiMmpEBLCKYR5EUwgJYRTiPYRTCBHcRDiSWEQ4gRnESwkhxEsIE7Aj6sd/wCYwmcF7A7/AImECEkekQkekB6RyxSRyQGrGrFrGrAYsYs0WMEDYTMIQCYY2Fzu2mZnNctdJ+jpeiQ+s49Y9C9Hf5wOf5T8r2YslI2TYDvbieE890npEkkk3MsdJnVViejLtiuQ3JP6YzVqrXp06iolIjKpUbP1v5FFmI37O0NOSfIuvjyXqErSvdc9UkHpNsgdw2z0rRfNzhaQGsgY9h+JN51eAwq0kCIMgPHiZJgQ9G6OTDJqUVCpcnVGy52yUDNppU2QN4TWm1xNoBCEIBMGZhAW0UwjjFtAS0Swj2iWgIaJeSHiHgR3EQ4khxEPAnYL2B3/ABMIYP2B3/EzMCAkfTkenH04ElI5IhI9IDljliUkfGY8JlftPyECVWxNsl7zFUqzdac5i9NAg6p4W6DIdDTxBGfCB1tR3JuTcdAytMqWI9thwvK7B6WVxtjKmOXrWgTRiWU+1ftz/GUGndFvWJcEMTnbZ3CWVPH06gtcXlfi8a1E3Bum/h/aB5pyjwtU1RRFNtZmARbH1yTYBemer6B0CMDhcPSuCwJas3TUdTrEcBsHACV3/WqTEHY6m6tlkdlx0S20dptMVrU7j0ijWW2xrdHHhAu6RjbyFh6txH03y28PCA+KxBymDVyMjYqrZbQHYE+qe02kmKwtPVQA7dp7TGwCEIQCEIQNTFtGNFtAU0S8c0U8BLxDx7xDwEPENHvEtAm4P2B3/Ewhg/YHf8TCBW0zJFMyJTMk0zAlUzHpI1Mx+vYQNsRVsPjOa0pi5O0jjcpyWksZtgQdMVj7SHP7Q3MOPHjOeqabBuutqnjkQd15K0nj7A5HwnHGkcZXsVKIh9ZtjNfcLbIHf6H02XBtsGRP828DpjcbpxgCLyhwtNaFMImSjZ37fxkbGYmwJOwQLfR2mW1msSANvaZOblObapN9uR6JydGp6Oln7TZnvkKgDUe24Zv5QOnr486t7nMS/wCawVK+OLC+pSQtUO673VFPb6x/pnF4ureyqLk2CgbSTkAON57pyD5PfQMGqMB6V/rMQR1yPZv0KLDugWOLHo3B2Bvwb+/nJKjbxzHwkHlM1qSnoqL+II+cqNJcpUw2oGDMWUmw1RYX2ksbbcoF1icRq92Z+X+cJrotfSk1DsBsg6SNp7pzL6ZFaiaiggE2IbaCADbLtnWcn1thaXFA33s/nAsIQhAIQhAIQhA1MW03MW0BbRLxrRTQEvEvHPEPAS8Q0c5iHgT8H7A7/iYTGD9gd/xMIFRTMk0zIVDPZLBAF48TAepsLmQMbjNsXi8ZxlJjMXlAVpHHcZz2LxHGMxda5lZXqHcIEXSFe4M5o416THVA9baDf5GdJVp3GcpMXgS7WXv4QIh0+980B7CRHUsf6UgvYWz1OPzg2hiN0zS0aQdkB1Wpr5A5n2b7O+P0fRqAimtF2cnIKpYseGrH4fAEEG07LkZU9Fi6LnKz2J4MCp/NAvubrkI9J1xWNTVqLnQoEg6ht+8qWy1ugbtpz2elwhA5/ltU1cMCSABVS5OQ3zzzlLiKdZ6V3DBabXsQQbsMst+U9E5d0dfR+IUm1025biDsJznjWApq9NDq9YE6l755E5iB0mDxqfRdUEAhn9W+wZAWF72sBPVdE0imHpK2RWlTVhxCgGeOjAURi8EospNVCfUSzWz1Socsb23A7Z7bAIQhAIQhAJgzM1JgamLabsYpjA0YxTTdjFMYC3MQ5jWMQ5gKqGIcxjmJcwLDBewO/wCJhMYE/Vjv/MYQE0qCoJFxdawmK2KylNjsXAjYzEXJlVi6sMbid475W1MZeAnEbdshvG1q4kKqxbdAaG1zZdm9t3dLDD4dQMhK0VQot+EemIgWBorNThxIjYzjFnHwLLUAjKLWMqBjL75Iw2JBz8IHpHJ/leUUJiLuoyWoPbA6GH2u3b2zpqfKTDH/AN6j/VcfGeP0sYLTd8UCNsD0zlLpihWwtanTr0y7IQq66DWPVBcapJ6PxG2eLYLH06aAOrGxOQpU6h279cix8pb1KgIsc5R43QVKobhipvc2JAPbaB1/JrH/AE3HYdKFKtamdeq+rSpoigHN2QFs9gUML36Lz2aeR822m/obJhWCmlUawYKAyu2wlhm4JsM7njunrkAhCEAhCEDBmhMyTNCYGGMUxmzGLYwNGMU5m7GJYwNHMQ5jHMjuYC3MQ5m7mIcwLTAH6sd/5jCa6P8A3Y7/AMxhA5avi5QaSx3RFYnH2G2c/jcbe8B2IxnGQamKv5yJWrX4cZGepAsTjOg+OcUcVchVBZibBVBJY8AN8v8Ak1yGrYqz1iaFI7CR9Y3+lTs7W8DPUdA8n8Pgh9RSAb7VRvWqHtc59wsIHmejeQWPr2Y00og53rPZvuKCR32lk3NhjPs4jDngfSD/AOZ6qjRymB4tjObbSSeytGqP5KoB8KgX4zGD5tdIuQGp0qQ3tUrA27Fphr+IntymMDQPMqPNBcD0mPa+/UpAL3XJMkf9o13Y+p300npAM2BgeW4jmorD91jlPB6R+Ktl4SqxXN1pNfY+jVOyq6HwZPnPaAZrWrKgu7BQNpYgDxMDxvRnNlpCo37RVoUE/lZqznpsLKB23Mv05qB9rHVLb7U0B/G8u9K85Oj8PrA4jXZSQVpqzZgX9q1j4zna/PVhALrQqk3tY6ouMs73PhAttD821OhiEqtialVaZ1kpsqi7DYWYbQDnYAbp3U8wpc9eDJzo1gMrH1T25XnS6K5w9H4ggLiQhOwVVan3XYW/GB1UJqlQMLqQRuINx4wJgZvNSYEzQmBkmLYwYzRjAwxi2MyximMDVzFOZljFO0DR2kd2m7tI9RoGjtI7tN3aR3aBc6OP1S/1fmMzF6MP1S/1fmMIHiGLxvGVdSsTI9SveP0dgnxFQJSFzvP2VHSx3CAYem9VwlNS7NkqjMn/ADpnpnJPkfTw9qle1SttUEXSmf5QdrcfCZ5NaGTCJ6vrVCB6SrbM8B0LwnR0XgWdNpJRpX0mkqm0CarRytIiNHK0CUrRgMjK0YrQJAaD1QoJYhQBcsTYAdJJ2SDpHSVPDUmq1nCIu0n4AbzwnhPOBzivi2KUyUobBSv7Wd9Z7bTls2CB6Hyt506WHBXCBar/AMVjamOKrtf8BPGuUvLKti3JrVmqXvZdb1VBtkqbBsnN18S1Vjt8hNsNhCxz37P7kQNa2KLcNmUUSx2kmxy+efh4y+w+hw1yR0G1za3T+I8ZbNyeAAGQLa3Tf7PkYHEazDz8o/D4hhsYzoqmhBrDIWBGspyIvb47h0yHW0Xq2JGRLW4Cx/tlxgWnJrlnicIfqa9RVvcpe6MRfajZb57JyR50aOKATFAUKmz0l/q27SfYPblxngjYQgW8AOy8zhyybIH1wHBFwbg5gjYe+alp4jyE5wamG1aeIJehsttenxU9H8vhPZMLi0qor02DIwurDfAeTNGMwWmjNAGaKZoM0U7QMO0Q7TZ2kd2gYdpGqNNqjyNUaBio0jO82qPIzvA6DRR+pX+r8xhNNEH6lf6vzGED570TgHxL6qZAe252KPmeE9H0Ngkw6BKY4s29j0kyBo+gtJAlNbKN3TxPSZZUWgW9F5NovKmg8nUXgW1J5KpvK2k8l03gWCPHq0go0kI8CWrTXFYxKNNqlRtVEF2PAfOaK08q5xuUxr1DRpn6qmbMQR679PYMwIHNc4XLSpjKtr6tJSfRU+ji3Sx/C84alT9IeOdtw2dMscVRJOfwv8pJ0VgDcXv2QFaL0XrE3FsrG4/y06TDaGtbIW9Uk28L32Sbo/A6t22Dq5E+O+X+HwmS3vYdGV/OBB0To0Zkrt1h3Bha/dbwlodHKzKbG5vcmwvst/btlhgVzKnjYg+F8ozVW4Jzzz+cDm8bow6ykkAg+uTa2Q9XvzEpMdooqtyc7FQNvrZEt35zvMWAaR9W/s3tfdb5SmxGGA2n1sicrXI/y0DjmwOoAxGsR9ojfn09v4SsTDZZ7Pabfbh2zusVh9ZbtlttwFt/H+8qauBIvfMk3I3bLZwOae4PR02vc9A4HZO35uuVxwlT0dZj6F82FvYbYHHDKx8d05fE4a23M7t3YSOiIRLHYb33b+2B9KJWDAFSCCLqwNwQd4M1ZpwXNtp/WT6PUOYF6JIsbDNl+Y753DNAyzRLtBmiXaBh2iHeZd5HqPA1qPI1R5tUeRajwMVHiHaDtI7vA6fQx+pXtb87Qi9Bn6hO1/ztCB53TaTKTyBTMlUjAsaTSdReVlJpMotAtKTyZTeVlJpLpNAsqbyQjyvpvJKPAhcrNK/R8K5Bs7+pTttu2/uE8kTClzcg9+e34zreczGnXo0wdis5G3Mmw/ASm0ct1HTtgVo0OWGYA4mTcBobUIOR4/Ppl9hKFzsB/CXNDCcIFThcIQNmWVrfO8m0qRyPRulumFy2RgwvCBX0B63dsm9Sna1pPXC53mTh4FTiFOqxF77+PCRatAtbdl+Izzl4+FvfKZ+iwOaq4Vt26+XCLfCEi3y+c6c4ThFthR0QONxOjTn8xK2ro3s8PKdviKI6JUYqmBA53A1moVVdQNZSCM9wM9jweMFaklRdjqG8RmPGeOaSsLHx3d87nm/0j6SgyE3NMi1yb6rXysdwtA6tmiXaDNEO8AqNI9R5l2kao8DWo8jO02dpHqNA1qPIztMu0Q7QOt0Cf2dO1/ztCacnz+zp2v8AnaEDz5JJpyMgkinAl0jJlIyFSkqkYE+mZKptINIyUhgTqbR6NISGSEaB5py9xOtjmAvlqKc9p1R4CN0e2QlTylcnH1S230h332ZAeEs9HnZA6nRwyl9hkE5zBVbWlzhsVAuKaRopyHSxEkLWBgNVIGnMCrMGrA1ZJgLNWrRTYi0BxEi1iBMPiZAxOJga4pxKLGPnJGMxUqMRWvAq9K+yZdc2tW9WpbZqZ+OVuic/pSrkewyw5sKp+kuBsNM6w4hhYwPTmaJdpl2iXMDR2kdzGOZHqNAXUaRqjRlQyM5gLdoh2m7mIYwOw5O/+Mna/wDyNCa8nD+zJ2v/AMjQgLXk9h/4Z+/U/VGLoDD/AMM/fqfqhCAxdB0P4Z++/wCqOXQ1Hqe+/nMQgOXRFHqe8/nGroul1PebzhCAxdG0+r7zecYNH0+r7zecIQOR0pyTwlTEO70SWLZkVKoHgGtJGG5NYYbKR/3Kv6oQgWFPQdC37v33/VJNPRFHqe8/nMwgSU0dT6p+83nGjAU+r7zecIQNvoKdX3m85g4FOr7zeczCBodH0+r7zec1bRtPq+83nCEBLaMpdU/efziamiKPUP3384QgQ6ugaB20z9+p+qIqcncOdtI/7lT9UIQIWI5KYRttE/7lX9Ul8leTOGw9R2pUipZbMTUqtle/2mMIQOkOAp9X3m85o2j6fV95vOEIC20bT6vvN5xTaKpdT3n84QgLbRFHqe8/nFNoaj1PffzhCAttB0P4Z++/6os6Bofwz9+p+qEIF1ovRtNKSqq2A1rDWY7WJ3njCEIH/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pPr>
            <a:endParaRPr lang="en-US" altLang="en-US" sz="2400" b="0"/>
          </a:p>
        </p:txBody>
      </p:sp>
      <p:sp>
        <p:nvSpPr>
          <p:cNvPr id="47107" name="Title 1">
            <a:extLst>
              <a:ext uri="{FF2B5EF4-FFF2-40B4-BE49-F238E27FC236}">
                <a16:creationId xmlns:a16="http://schemas.microsoft.com/office/drawing/2014/main" id="{61B79D13-9F62-9E4E-929D-19315E9B52AC}"/>
              </a:ext>
            </a:extLst>
          </p:cNvPr>
          <p:cNvSpPr>
            <a:spLocks noGrp="1" noChangeArrowheads="1"/>
          </p:cNvSpPr>
          <p:nvPr>
            <p:ph type="title"/>
          </p:nvPr>
        </p:nvSpPr>
        <p:spPr/>
        <p:txBody>
          <a:bodyPr>
            <a:normAutofit fontScale="90000"/>
          </a:bodyPr>
          <a:lstStyle/>
          <a:p>
            <a:pPr>
              <a:defRPr/>
            </a:pPr>
            <a:r>
              <a:rPr lang="en-US" altLang="en-US" dirty="0"/>
              <a:t>Commercial Pilot – Airplane ACS Appendices</a:t>
            </a:r>
          </a:p>
        </p:txBody>
      </p:sp>
      <p:sp>
        <p:nvSpPr>
          <p:cNvPr id="2" name="Content Placeholder 1"/>
          <p:cNvSpPr>
            <a:spLocks noGrp="1"/>
          </p:cNvSpPr>
          <p:nvPr>
            <p:ph idx="1"/>
          </p:nvPr>
        </p:nvSpPr>
        <p:spPr>
          <a:xfrm>
            <a:off x="495300" y="1508125"/>
            <a:ext cx="8568801" cy="4391025"/>
          </a:xfrm>
        </p:spPr>
        <p:txBody>
          <a:bodyPr/>
          <a:lstStyle/>
          <a:p>
            <a:r>
              <a:rPr lang="en-US" altLang="en-US" dirty="0"/>
              <a:t>Appendix 5: Practical Test Roles, Responsibilities, and Outcomes</a:t>
            </a:r>
          </a:p>
          <a:p>
            <a:pPr lvl="1"/>
            <a:r>
              <a:rPr lang="en-US" altLang="en-US" dirty="0"/>
              <a:t>Removed the “Limited to Center Thrust” Limitation</a:t>
            </a:r>
          </a:p>
          <a:p>
            <a:endParaRPr lang="en-US" altLang="en-US" dirty="0"/>
          </a:p>
          <a:p>
            <a:r>
              <a:rPr lang="en-US" altLang="en-US" dirty="0"/>
              <a:t>Appendix 7: Equipment Requirements &amp; Limitations</a:t>
            </a:r>
          </a:p>
          <a:p>
            <a:pPr lvl="1"/>
            <a:r>
              <a:rPr lang="en-US" dirty="0"/>
              <a:t>The aircraft must meet the requirements as outlined in 14 CFR part 61, section 61.45.</a:t>
            </a:r>
          </a:p>
          <a:p>
            <a:pPr marL="457200" lvl="1" indent="0">
              <a:buNone/>
            </a:pPr>
            <a:endParaRPr lang="en-US" altLang="en-US" b="1" dirty="0"/>
          </a:p>
          <a:p>
            <a:endParaRPr lang="en-US" dirty="0"/>
          </a:p>
        </p:txBody>
      </p:sp>
    </p:spTree>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192" y="2216942"/>
            <a:ext cx="21431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a:extLst>
              <a:ext uri="{FF2B5EF4-FFF2-40B4-BE49-F238E27FC236}">
                <a16:creationId xmlns:a16="http://schemas.microsoft.com/office/drawing/2014/main" id="{BBFF7F41-E651-6146-B56E-57B6F7675063}"/>
              </a:ext>
            </a:extLst>
          </p:cNvPr>
          <p:cNvSpPr>
            <a:spLocks noGrp="1" noChangeArrowheads="1"/>
          </p:cNvSpPr>
          <p:nvPr>
            <p:ph type="title"/>
          </p:nvPr>
        </p:nvSpPr>
        <p:spPr>
          <a:xfrm>
            <a:off x="430213" y="207963"/>
            <a:ext cx="8472487" cy="566737"/>
          </a:xfrm>
        </p:spPr>
        <p:txBody>
          <a:bodyPr>
            <a:normAutofit fontScale="90000"/>
          </a:bodyPr>
          <a:lstStyle/>
          <a:p>
            <a:pPr>
              <a:defRPr/>
            </a:pPr>
            <a:r>
              <a:rPr lang="en-US" altLang="en-US" dirty="0"/>
              <a:t>What’s Next for the ACS?</a:t>
            </a:r>
          </a:p>
        </p:txBody>
      </p:sp>
      <p:grpSp>
        <p:nvGrpSpPr>
          <p:cNvPr id="2" name="Group 1"/>
          <p:cNvGrpSpPr/>
          <p:nvPr/>
        </p:nvGrpSpPr>
        <p:grpSpPr>
          <a:xfrm>
            <a:off x="1193192" y="4608513"/>
            <a:ext cx="2487613" cy="1335087"/>
            <a:chOff x="5949875" y="2768600"/>
            <a:chExt cx="2487613" cy="1335087"/>
          </a:xfrm>
        </p:grpSpPr>
        <p:pic>
          <p:nvPicPr>
            <p:cNvPr id="491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988" y="2774950"/>
              <a:ext cx="14605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875" y="2768600"/>
              <a:ext cx="94932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1">
            <a:extLst>
              <a:ext uri="{FF2B5EF4-FFF2-40B4-BE49-F238E27FC236}">
                <a16:creationId xmlns:a16="http://schemas.microsoft.com/office/drawing/2014/main" id="{1119E37C-248F-DC44-9479-B7768891F95B}"/>
              </a:ext>
            </a:extLst>
          </p:cNvPr>
          <p:cNvSpPr>
            <a:spLocks noChangeArrowheads="1"/>
          </p:cNvSpPr>
          <p:nvPr/>
        </p:nvSpPr>
        <p:spPr bwMode="auto">
          <a:xfrm>
            <a:off x="527050" y="949325"/>
            <a:ext cx="33169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spcBef>
                <a:spcPct val="0"/>
              </a:spcBef>
              <a:buFontTx/>
              <a:buNone/>
              <a:defRPr/>
            </a:pPr>
            <a:r>
              <a:rPr lang="en-US" altLang="en-US" sz="2600" b="0" dirty="0">
                <a:latin typeface="+mj-lt"/>
              </a:rPr>
              <a:t>In development:</a:t>
            </a:r>
          </a:p>
          <a:p>
            <a:pPr>
              <a:spcBef>
                <a:spcPct val="0"/>
              </a:spcBef>
              <a:buFontTx/>
              <a:buNone/>
              <a:defRPr/>
            </a:pPr>
            <a:endParaRPr lang="en-US" altLang="en-US" sz="1400" b="0" dirty="0"/>
          </a:p>
        </p:txBody>
      </p:sp>
      <p:sp>
        <p:nvSpPr>
          <p:cNvPr id="49162" name="Rectangle 11">
            <a:extLst>
              <a:ext uri="{FF2B5EF4-FFF2-40B4-BE49-F238E27FC236}">
                <a16:creationId xmlns:a16="http://schemas.microsoft.com/office/drawing/2014/main" id="{9F07E334-B36A-4345-B9B5-7E8C7A7A1C6C}"/>
              </a:ext>
            </a:extLst>
          </p:cNvPr>
          <p:cNvSpPr>
            <a:spLocks noChangeArrowheads="1"/>
          </p:cNvSpPr>
          <p:nvPr/>
        </p:nvSpPr>
        <p:spPr bwMode="auto">
          <a:xfrm>
            <a:off x="6013450" y="1044659"/>
            <a:ext cx="2689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defRPr/>
            </a:pPr>
            <a:r>
              <a:rPr lang="en-US" altLang="en-US" sz="2200" b="0" dirty="0">
                <a:solidFill>
                  <a:srgbClr val="0070C0"/>
                </a:solidFill>
                <a:latin typeface="+mn-lt"/>
              </a:rPr>
              <a:t>Instructor (Airplane)</a:t>
            </a:r>
          </a:p>
        </p:txBody>
      </p:sp>
      <p:pic>
        <p:nvPicPr>
          <p:cNvPr id="4916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0812" y="155830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FD0AB8CB-C396-A44D-9E54-FF07447AD848}"/>
              </a:ext>
            </a:extLst>
          </p:cNvPr>
          <p:cNvSpPr>
            <a:spLocks noChangeArrowheads="1"/>
          </p:cNvSpPr>
          <p:nvPr/>
        </p:nvSpPr>
        <p:spPr bwMode="auto">
          <a:xfrm>
            <a:off x="5526087" y="3328607"/>
            <a:ext cx="34403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defRPr/>
            </a:pPr>
            <a:r>
              <a:rPr lang="en-US" altLang="en-US" sz="2200" b="0" dirty="0">
                <a:solidFill>
                  <a:srgbClr val="0070C0"/>
                </a:solidFill>
                <a:latin typeface="+mn-lt"/>
              </a:rPr>
              <a:t>Rotorcraft &amp; Powered-Lift</a:t>
            </a:r>
          </a:p>
        </p:txBody>
      </p:sp>
      <p:pic>
        <p:nvPicPr>
          <p:cNvPr id="4916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4863" y="3815294"/>
            <a:ext cx="2637700" cy="204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a:extLst>
              <a:ext uri="{FF2B5EF4-FFF2-40B4-BE49-F238E27FC236}">
                <a16:creationId xmlns:a16="http://schemas.microsoft.com/office/drawing/2014/main" id="{B3201257-4D49-F640-9748-9335EFE1B63C}"/>
              </a:ext>
            </a:extLst>
          </p:cNvPr>
          <p:cNvSpPr>
            <a:spLocks noChangeArrowheads="1"/>
          </p:cNvSpPr>
          <p:nvPr/>
        </p:nvSpPr>
        <p:spPr bwMode="auto">
          <a:xfrm>
            <a:off x="554916" y="3328607"/>
            <a:ext cx="37427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defRPr/>
            </a:pPr>
            <a:r>
              <a:rPr lang="en-US" altLang="en-US" sz="2200" b="0" dirty="0">
                <a:solidFill>
                  <a:srgbClr val="0070C0"/>
                </a:solidFill>
                <a:latin typeface="+mn-lt"/>
              </a:rPr>
              <a:t>Aviation Maintenance Technician – General, Airframe, and Powerplant</a:t>
            </a:r>
          </a:p>
        </p:txBody>
      </p:sp>
      <p:sp>
        <p:nvSpPr>
          <p:cNvPr id="14" name="Rectangle 11">
            <a:extLst>
              <a:ext uri="{FF2B5EF4-FFF2-40B4-BE49-F238E27FC236}">
                <a16:creationId xmlns:a16="http://schemas.microsoft.com/office/drawing/2014/main" id="{1119E37C-248F-DC44-9479-B7768891F95B}"/>
              </a:ext>
            </a:extLst>
          </p:cNvPr>
          <p:cNvSpPr>
            <a:spLocks noChangeArrowheads="1"/>
          </p:cNvSpPr>
          <p:nvPr/>
        </p:nvSpPr>
        <p:spPr bwMode="auto">
          <a:xfrm>
            <a:off x="393583" y="1509056"/>
            <a:ext cx="39040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Arial" pitchFamily="34" charset="0"/>
              </a:defRPr>
            </a:lvl4pPr>
            <a:lvl5pPr marL="2057400" indent="-228600">
              <a:spcBef>
                <a:spcPct val="20000"/>
              </a:spcBef>
              <a:buChar char="»"/>
              <a:defRPr>
                <a:solidFill>
                  <a:schemeClr val="tx1"/>
                </a:solidFill>
                <a:latin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defRPr>
            </a:lvl9pPr>
          </a:lstStyle>
          <a:p>
            <a:pPr algn="ctr">
              <a:spcBef>
                <a:spcPct val="0"/>
              </a:spcBef>
              <a:buFontTx/>
              <a:buNone/>
              <a:defRPr/>
            </a:pPr>
            <a:r>
              <a:rPr lang="en-US" altLang="en-US" sz="2200" b="0" dirty="0">
                <a:solidFill>
                  <a:srgbClr val="0070C0"/>
                </a:solidFill>
                <a:latin typeface="+mj-lt"/>
              </a:rPr>
              <a:t>Airline Transport Pilot &amp; Aircraft Dispatcher (Airplane)</a:t>
            </a:r>
            <a:endParaRPr lang="en-US" altLang="en-US" sz="2200" b="0" dirty="0">
              <a:latin typeface="+mj-lt"/>
            </a:endParaRPr>
          </a:p>
          <a:p>
            <a:pPr marL="285750" indent="-285750">
              <a:spcBef>
                <a:spcPct val="0"/>
              </a:spcBef>
              <a:defRPr/>
            </a:pPr>
            <a:endParaRPr lang="en-US" altLang="en-US" sz="2200" b="0" dirty="0"/>
          </a:p>
          <a:p>
            <a:pPr>
              <a:spcBef>
                <a:spcPct val="0"/>
              </a:spcBef>
              <a:buFontTx/>
              <a:buNone/>
              <a:defRPr/>
            </a:pPr>
            <a:endParaRPr lang="en-US" altLang="en-US" sz="1400" b="0" dirty="0"/>
          </a:p>
        </p:txBody>
      </p:sp>
    </p:spTree>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E93EA86-45B3-C94A-960A-4C68AE90BAEE}"/>
              </a:ext>
            </a:extLst>
          </p:cNvPr>
          <p:cNvSpPr>
            <a:spLocks noGrp="1"/>
          </p:cNvSpPr>
          <p:nvPr>
            <p:ph type="title"/>
          </p:nvPr>
        </p:nvSpPr>
        <p:spPr>
          <a:xfrm>
            <a:off x="446380" y="254000"/>
            <a:ext cx="8472488" cy="609600"/>
          </a:xfrm>
        </p:spPr>
        <p:txBody>
          <a:bodyPr>
            <a:normAutofit fontScale="90000"/>
          </a:bodyPr>
          <a:lstStyle/>
          <a:p>
            <a:pPr>
              <a:defRPr/>
            </a:pPr>
            <a:r>
              <a:rPr lang="en-US" altLang="en-US" dirty="0"/>
              <a:t>ATP ACS</a:t>
            </a:r>
          </a:p>
        </p:txBody>
      </p:sp>
      <p:sp>
        <p:nvSpPr>
          <p:cNvPr id="2" name="Content Placeholder 1"/>
          <p:cNvSpPr>
            <a:spLocks noGrp="1"/>
          </p:cNvSpPr>
          <p:nvPr>
            <p:ph idx="1"/>
          </p:nvPr>
        </p:nvSpPr>
        <p:spPr>
          <a:xfrm>
            <a:off x="538164" y="850900"/>
            <a:ext cx="5567362" cy="4391025"/>
          </a:xfrm>
        </p:spPr>
        <p:txBody>
          <a:bodyPr/>
          <a:lstStyle/>
          <a:p>
            <a:pPr>
              <a:spcBef>
                <a:spcPts val="0"/>
              </a:spcBef>
            </a:pPr>
            <a:r>
              <a:rPr lang="en-US" altLang="en-US" dirty="0">
                <a:cs typeface="Arial" charset="0"/>
              </a:rPr>
              <a:t>Challenges:</a:t>
            </a:r>
          </a:p>
          <a:p>
            <a:pPr lvl="1">
              <a:spcBef>
                <a:spcPts val="0"/>
              </a:spcBef>
            </a:pPr>
            <a:r>
              <a:rPr lang="en-US" altLang="en-US" dirty="0">
                <a:cs typeface="Arial" charset="0"/>
              </a:rPr>
              <a:t>Certification vs Type Rating</a:t>
            </a:r>
          </a:p>
          <a:p>
            <a:pPr lvl="1">
              <a:spcBef>
                <a:spcPts val="0"/>
              </a:spcBef>
              <a:defRPr/>
            </a:pPr>
            <a:r>
              <a:rPr lang="en-US" altLang="en-US" dirty="0">
                <a:cs typeface="Arial" charset="0"/>
              </a:rPr>
              <a:t>ATP Certification Training Program</a:t>
            </a:r>
          </a:p>
          <a:p>
            <a:pPr lvl="1">
              <a:spcBef>
                <a:spcPts val="0"/>
              </a:spcBef>
              <a:defRPr/>
            </a:pPr>
            <a:r>
              <a:rPr lang="en-US" altLang="en-US" dirty="0">
                <a:cs typeface="Arial" charset="0"/>
              </a:rPr>
              <a:t>Standards for certification (not training)</a:t>
            </a:r>
          </a:p>
          <a:p>
            <a:pPr lvl="1">
              <a:spcBef>
                <a:spcPts val="0"/>
              </a:spcBef>
              <a:defRPr/>
            </a:pPr>
            <a:r>
              <a:rPr lang="en-US" altLang="en-US" dirty="0">
                <a:cs typeface="Arial" charset="0"/>
              </a:rPr>
              <a:t>Moving the Notes to Appendices</a:t>
            </a:r>
          </a:p>
          <a:p>
            <a:pPr>
              <a:spcBef>
                <a:spcPts val="0"/>
              </a:spcBef>
            </a:pPr>
            <a:r>
              <a:rPr lang="en-US" altLang="en-US" dirty="0">
                <a:cs typeface="Arial" charset="0"/>
              </a:rPr>
              <a:t>Status:</a:t>
            </a:r>
          </a:p>
          <a:p>
            <a:pPr lvl="1">
              <a:spcBef>
                <a:spcPts val="0"/>
              </a:spcBef>
              <a:defRPr/>
            </a:pPr>
            <a:r>
              <a:rPr lang="en-US" altLang="en-US" dirty="0">
                <a:cs typeface="Arial" charset="0"/>
              </a:rPr>
              <a:t>FAA has developed the initial draft</a:t>
            </a:r>
          </a:p>
          <a:p>
            <a:pPr lvl="1">
              <a:spcBef>
                <a:spcPts val="0"/>
              </a:spcBef>
              <a:defRPr/>
            </a:pPr>
            <a:r>
              <a:rPr lang="en-US" altLang="en-US" dirty="0">
                <a:cs typeface="Arial" charset="0"/>
              </a:rPr>
              <a:t>ACS WG Industry representatives will review</a:t>
            </a:r>
          </a:p>
          <a:p>
            <a:pPr lvl="1">
              <a:spcBef>
                <a:spcPts val="0"/>
              </a:spcBef>
              <a:defRPr/>
            </a:pPr>
            <a:r>
              <a:rPr lang="en-US" altLang="en-US" dirty="0">
                <a:cs typeface="Arial" charset="0"/>
              </a:rPr>
              <a:t>Public comment opportunity</a:t>
            </a:r>
          </a:p>
        </p:txBody>
      </p:sp>
      <p:pic>
        <p:nvPicPr>
          <p:cNvPr id="512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994161"/>
            <a:ext cx="335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9493" y="4200526"/>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2976" y="2550998"/>
            <a:ext cx="2895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B6903E95-E013-A548-95C6-1C426B40DB0A}"/>
              </a:ext>
            </a:extLst>
          </p:cNvPr>
          <p:cNvSpPr>
            <a:spLocks noGrp="1"/>
          </p:cNvSpPr>
          <p:nvPr>
            <p:ph type="title"/>
          </p:nvPr>
        </p:nvSpPr>
        <p:spPr>
          <a:xfrm>
            <a:off x="538163" y="241300"/>
            <a:ext cx="8472488" cy="609600"/>
          </a:xfrm>
        </p:spPr>
        <p:txBody>
          <a:bodyPr>
            <a:normAutofit fontScale="90000"/>
          </a:bodyPr>
          <a:lstStyle/>
          <a:p>
            <a:pPr>
              <a:defRPr/>
            </a:pPr>
            <a:r>
              <a:rPr lang="en-US" altLang="en-US" dirty="0"/>
              <a:t>Instructor ACS</a:t>
            </a:r>
          </a:p>
        </p:txBody>
      </p:sp>
      <p:sp>
        <p:nvSpPr>
          <p:cNvPr id="3" name="Content Placeholder 2"/>
          <p:cNvSpPr>
            <a:spLocks noGrp="1"/>
          </p:cNvSpPr>
          <p:nvPr>
            <p:ph idx="1"/>
          </p:nvPr>
        </p:nvSpPr>
        <p:spPr>
          <a:xfrm>
            <a:off x="538164" y="850900"/>
            <a:ext cx="5605184" cy="5319081"/>
          </a:xfrm>
        </p:spPr>
        <p:txBody>
          <a:bodyPr/>
          <a:lstStyle/>
          <a:p>
            <a:pPr>
              <a:spcBef>
                <a:spcPct val="50000"/>
              </a:spcBef>
              <a:defRPr/>
            </a:pPr>
            <a:r>
              <a:rPr lang="en-US" altLang="en-US" dirty="0">
                <a:cs typeface="Arial" charset="0"/>
              </a:rPr>
              <a:t>Challenges:</a:t>
            </a:r>
          </a:p>
          <a:p>
            <a:pPr lvl="1">
              <a:spcBef>
                <a:spcPct val="50000"/>
              </a:spcBef>
              <a:defRPr/>
            </a:pPr>
            <a:r>
              <a:rPr lang="en-US" altLang="en-US" dirty="0">
                <a:cs typeface="Arial" charset="0"/>
              </a:rPr>
              <a:t>Make it practical!</a:t>
            </a:r>
          </a:p>
          <a:p>
            <a:pPr lvl="1">
              <a:spcBef>
                <a:spcPct val="50000"/>
              </a:spcBef>
              <a:defRPr/>
            </a:pPr>
            <a:r>
              <a:rPr lang="en-US" altLang="en-US" dirty="0">
                <a:cs typeface="Arial" charset="0"/>
              </a:rPr>
              <a:t>Structure – “different breed of cat”</a:t>
            </a:r>
          </a:p>
          <a:p>
            <a:pPr lvl="1">
              <a:spcBef>
                <a:spcPct val="50000"/>
              </a:spcBef>
              <a:defRPr/>
            </a:pPr>
            <a:r>
              <a:rPr lang="en-US" altLang="en-US" dirty="0">
                <a:cs typeface="Arial" charset="0"/>
              </a:rPr>
              <a:t>Risk management – teach </a:t>
            </a:r>
            <a:r>
              <a:rPr lang="en-US" altLang="en-US" b="1" u="sng" dirty="0">
                <a:cs typeface="Arial" charset="0"/>
              </a:rPr>
              <a:t>and</a:t>
            </a:r>
            <a:r>
              <a:rPr lang="en-US" altLang="en-US" dirty="0">
                <a:cs typeface="Arial" charset="0"/>
              </a:rPr>
              <a:t> do</a:t>
            </a:r>
          </a:p>
          <a:p>
            <a:r>
              <a:rPr lang="en-US" dirty="0"/>
              <a:t>Status:</a:t>
            </a:r>
          </a:p>
          <a:p>
            <a:pPr lvl="1">
              <a:spcBef>
                <a:spcPct val="50000"/>
              </a:spcBef>
              <a:defRPr/>
            </a:pPr>
            <a:r>
              <a:rPr lang="en-US" altLang="en-US" dirty="0">
                <a:cs typeface="Arial" charset="0"/>
              </a:rPr>
              <a:t>ACS WG completing initial draft</a:t>
            </a:r>
          </a:p>
          <a:p>
            <a:pPr lvl="1">
              <a:spcBef>
                <a:spcPct val="50000"/>
              </a:spcBef>
              <a:defRPr/>
            </a:pPr>
            <a:r>
              <a:rPr lang="en-US" altLang="en-US" dirty="0">
                <a:cs typeface="Arial" charset="0"/>
              </a:rPr>
              <a:t>FAA/Community team will review</a:t>
            </a:r>
          </a:p>
          <a:p>
            <a:pPr lvl="1">
              <a:spcBef>
                <a:spcPct val="50000"/>
              </a:spcBef>
              <a:defRPr/>
            </a:pPr>
            <a:r>
              <a:rPr lang="en-US" altLang="en-US" dirty="0">
                <a:cs typeface="Arial" charset="0"/>
              </a:rPr>
              <a:t>“Tabletop” prototype ahead</a:t>
            </a:r>
          </a:p>
          <a:p>
            <a:pPr lvl="1">
              <a:spcBef>
                <a:spcPct val="50000"/>
              </a:spcBef>
              <a:defRPr/>
            </a:pPr>
            <a:r>
              <a:rPr lang="en-US" altLang="en-US" dirty="0">
                <a:cs typeface="Arial" charset="0"/>
              </a:rPr>
              <a:t>Public comment opportunity</a:t>
            </a:r>
          </a:p>
          <a:p>
            <a:endParaRPr lang="en-US" dirty="0"/>
          </a:p>
        </p:txBody>
      </p:sp>
      <p:grpSp>
        <p:nvGrpSpPr>
          <p:cNvPr id="2" name="Group 1"/>
          <p:cNvGrpSpPr>
            <a:grpSpLocks/>
          </p:cNvGrpSpPr>
          <p:nvPr/>
        </p:nvGrpSpPr>
        <p:grpSpPr bwMode="auto">
          <a:xfrm>
            <a:off x="6057825" y="1460500"/>
            <a:ext cx="2952826" cy="3609558"/>
            <a:chOff x="4978490" y="1834754"/>
            <a:chExt cx="3797471" cy="4642246"/>
          </a:xfrm>
        </p:grpSpPr>
        <p:pic>
          <p:nvPicPr>
            <p:cNvPr id="532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90" y="3752056"/>
              <a:ext cx="3797471" cy="27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8490" y="1834754"/>
              <a:ext cx="3797470" cy="196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97">
                                          <p:stCondLst>
                                            <p:cond delay="0"/>
                                          </p:stCondLst>
                                        </p:cTn>
                                        <p:tgtEl>
                                          <p:spTgt spid="2"/>
                                        </p:tgtEl>
                                      </p:cBhvr>
                                    </p:animEffect>
                                    <p:anim calcmode="lin" valueType="num">
                                      <p:cBhvr>
                                        <p:cTn id="8" dur="2505"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1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13" tmFilter="0, 0; 0.125,0.2665; 0.25,0.4; 0.375,0.465; 0.5,0.5;  0.625,0.535; 0.75,0.6; 0.875,0.7335; 1,1">
                                          <p:stCondLst>
                                            <p:cond delay="913"/>
                                          </p:stCondLst>
                                        </p:cTn>
                                        <p:tgtEl>
                                          <p:spTgt spid="2"/>
                                        </p:tgtEl>
                                        <p:attrNameLst>
                                          <p:attrName>ppt_y</p:attrName>
                                        </p:attrNameLst>
                                      </p:cBhvr>
                                      <p:tavLst>
                                        <p:tav tm="0" fmla="#ppt_y-sin(pi*$)/9">
                                          <p:val>
                                            <p:fltVal val="0"/>
                                          </p:val>
                                        </p:tav>
                                        <p:tav tm="100000">
                                          <p:val>
                                            <p:fltVal val="1"/>
                                          </p:val>
                                        </p:tav>
                                      </p:tavLst>
                                    </p:anim>
                                    <p:anim calcmode="lin" valueType="num">
                                      <p:cBhvr>
                                        <p:cTn id="11" dur="456" tmFilter="0, 0; 0.125,0.2665; 0.25,0.4; 0.375,0.465; 0.5,0.5;  0.625,0.535; 0.75,0.6; 0.875,0.7335; 1,1">
                                          <p:stCondLst>
                                            <p:cond delay="1821"/>
                                          </p:stCondLst>
                                        </p:cTn>
                                        <p:tgtEl>
                                          <p:spTgt spid="2"/>
                                        </p:tgtEl>
                                        <p:attrNameLst>
                                          <p:attrName>ppt_y</p:attrName>
                                        </p:attrNameLst>
                                      </p:cBhvr>
                                      <p:tavLst>
                                        <p:tav tm="0" fmla="#ppt_y-sin(pi*$)/27">
                                          <p:val>
                                            <p:fltVal val="0"/>
                                          </p:val>
                                        </p:tav>
                                        <p:tav tm="100000">
                                          <p:val>
                                            <p:fltVal val="1"/>
                                          </p:val>
                                        </p:tav>
                                      </p:tavLst>
                                    </p:anim>
                                    <p:anim calcmode="lin" valueType="num">
                                      <p:cBhvr>
                                        <p:cTn id="12" dur="226" tmFilter="0, 0; 0.125,0.2665; 0.25,0.4; 0.375,0.465; 0.5,0.5;  0.625,0.535; 0.75,0.6; 0.875,0.7335; 1,1">
                                          <p:stCondLst>
                                            <p:cond delay="2277"/>
                                          </p:stCondLst>
                                        </p:cTn>
                                        <p:tgtEl>
                                          <p:spTgt spid="2"/>
                                        </p:tgtEl>
                                        <p:attrNameLst>
                                          <p:attrName>ppt_y</p:attrName>
                                        </p:attrNameLst>
                                      </p:cBhvr>
                                      <p:tavLst>
                                        <p:tav tm="0" fmla="#ppt_y-sin(pi*$)/81">
                                          <p:val>
                                            <p:fltVal val="0"/>
                                          </p:val>
                                        </p:tav>
                                        <p:tav tm="100000">
                                          <p:val>
                                            <p:fltVal val="1"/>
                                          </p:val>
                                        </p:tav>
                                      </p:tavLst>
                                    </p:anim>
                                    <p:animScale>
                                      <p:cBhvr>
                                        <p:cTn id="13" dur="36">
                                          <p:stCondLst>
                                            <p:cond delay="894"/>
                                          </p:stCondLst>
                                        </p:cTn>
                                        <p:tgtEl>
                                          <p:spTgt spid="2"/>
                                        </p:tgtEl>
                                      </p:cBhvr>
                                      <p:to x="100000" y="60000"/>
                                    </p:animScale>
                                    <p:animScale>
                                      <p:cBhvr>
                                        <p:cTn id="14" dur="228" decel="50000">
                                          <p:stCondLst>
                                            <p:cond delay="930"/>
                                          </p:stCondLst>
                                        </p:cTn>
                                        <p:tgtEl>
                                          <p:spTgt spid="2"/>
                                        </p:tgtEl>
                                      </p:cBhvr>
                                      <p:to x="100000" y="100000"/>
                                    </p:animScale>
                                    <p:animScale>
                                      <p:cBhvr>
                                        <p:cTn id="15" dur="36">
                                          <p:stCondLst>
                                            <p:cond delay="1804"/>
                                          </p:stCondLst>
                                        </p:cTn>
                                        <p:tgtEl>
                                          <p:spTgt spid="2"/>
                                        </p:tgtEl>
                                      </p:cBhvr>
                                      <p:to x="100000" y="80000"/>
                                    </p:animScale>
                                    <p:animScale>
                                      <p:cBhvr>
                                        <p:cTn id="16" dur="228" decel="50000">
                                          <p:stCondLst>
                                            <p:cond delay="1840"/>
                                          </p:stCondLst>
                                        </p:cTn>
                                        <p:tgtEl>
                                          <p:spTgt spid="2"/>
                                        </p:tgtEl>
                                      </p:cBhvr>
                                      <p:to x="100000" y="100000"/>
                                    </p:animScale>
                                    <p:animScale>
                                      <p:cBhvr>
                                        <p:cTn id="17" dur="36">
                                          <p:stCondLst>
                                            <p:cond delay="2258"/>
                                          </p:stCondLst>
                                        </p:cTn>
                                        <p:tgtEl>
                                          <p:spTgt spid="2"/>
                                        </p:tgtEl>
                                      </p:cBhvr>
                                      <p:to x="100000" y="90000"/>
                                    </p:animScale>
                                    <p:animScale>
                                      <p:cBhvr>
                                        <p:cTn id="18" dur="228" decel="50000">
                                          <p:stCondLst>
                                            <p:cond delay="2293"/>
                                          </p:stCondLst>
                                        </p:cTn>
                                        <p:tgtEl>
                                          <p:spTgt spid="2"/>
                                        </p:tgtEl>
                                      </p:cBhvr>
                                      <p:to x="100000" y="100000"/>
                                    </p:animScale>
                                    <p:animScale>
                                      <p:cBhvr>
                                        <p:cTn id="19" dur="36">
                                          <p:stCondLst>
                                            <p:cond delay="2486"/>
                                          </p:stCondLst>
                                        </p:cTn>
                                        <p:tgtEl>
                                          <p:spTgt spid="2"/>
                                        </p:tgtEl>
                                      </p:cBhvr>
                                      <p:to x="100000" y="95000"/>
                                    </p:animScale>
                                    <p:animScale>
                                      <p:cBhvr>
                                        <p:cTn id="20" dur="228" decel="50000">
                                          <p:stCondLst>
                                            <p:cond delay="2522"/>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We are recording</a:t>
            </a:r>
            <a:endParaRPr lang="en-US" dirty="0"/>
          </a:p>
        </p:txBody>
      </p:sp>
      <p:sp>
        <p:nvSpPr>
          <p:cNvPr id="3" name="Content Placeholder 2"/>
          <p:cNvSpPr>
            <a:spLocks noGrp="1"/>
          </p:cNvSpPr>
          <p:nvPr>
            <p:ph idx="1"/>
          </p:nvPr>
        </p:nvSpPr>
        <p:spPr/>
        <p:txBody>
          <a:bodyPr/>
          <a:lstStyle/>
          <a:p>
            <a:r>
              <a:rPr lang="en-US" altLang="en-US" dirty="0"/>
              <a:t>We hope to make this webinar recording available for review.</a:t>
            </a:r>
          </a:p>
          <a:p>
            <a:endParaRPr lang="en-US" dirty="0"/>
          </a:p>
        </p:txBody>
      </p:sp>
      <p:sp>
        <p:nvSpPr>
          <p:cNvPr id="4" name="Slide Number Placeholder 3"/>
          <p:cNvSpPr>
            <a:spLocks noGrp="1"/>
          </p:cNvSpPr>
          <p:nvPr>
            <p:ph type="sldNum" sz="quarter" idx="12"/>
          </p:nvPr>
        </p:nvSpPr>
        <p:spPr/>
        <p:txBody>
          <a:bodyPr/>
          <a:lstStyle/>
          <a:p>
            <a:pPr>
              <a:defRPr/>
            </a:pPr>
            <a:fld id="{B5A29F0A-20DC-4502-B9FB-F8542F60B955}" type="slidenum">
              <a:rPr lang="en-US" altLang="en-US" smtClean="0"/>
              <a:pPr>
                <a:defRPr/>
              </a:pPr>
              <a:t>3</a:t>
            </a:fld>
            <a:endParaRPr lang="en-US" altLang="en-US"/>
          </a:p>
        </p:txBody>
      </p:sp>
      <p:pic>
        <p:nvPicPr>
          <p:cNvPr id="5" name="Picture 4"/>
          <p:cNvPicPr>
            <a:picLocks noChangeAspect="1"/>
          </p:cNvPicPr>
          <p:nvPr/>
        </p:nvPicPr>
        <p:blipFill>
          <a:blip r:embed="rId3"/>
          <a:stretch>
            <a:fillRect/>
          </a:stretch>
        </p:blipFill>
        <p:spPr>
          <a:xfrm>
            <a:off x="1501775" y="2684186"/>
            <a:ext cx="6086475" cy="3000375"/>
          </a:xfrm>
          <a:prstGeom prst="rect">
            <a:avLst/>
          </a:prstGeom>
        </p:spPr>
      </p:pic>
    </p:spTree>
    <p:extLst>
      <p:ext uri="{BB962C8B-B14F-4D97-AF65-F5344CB8AC3E}">
        <p14:creationId xmlns:p14="http://schemas.microsoft.com/office/powerpoint/2010/main" val="145772981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50AAFE0-55B0-D04B-A519-48953FAA7B36}"/>
              </a:ext>
            </a:extLst>
          </p:cNvPr>
          <p:cNvSpPr>
            <a:spLocks noGrp="1"/>
          </p:cNvSpPr>
          <p:nvPr>
            <p:ph type="title"/>
          </p:nvPr>
        </p:nvSpPr>
        <p:spPr>
          <a:xfrm>
            <a:off x="263525" y="238125"/>
            <a:ext cx="8472488" cy="457200"/>
          </a:xfrm>
        </p:spPr>
        <p:txBody>
          <a:bodyPr>
            <a:normAutofit fontScale="90000"/>
          </a:bodyPr>
          <a:lstStyle/>
          <a:p>
            <a:pPr>
              <a:defRPr/>
            </a:pPr>
            <a:r>
              <a:rPr lang="en-US" altLang="en-US" dirty="0"/>
              <a:t>Instructor ACS – Sneak Preview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947" y="938845"/>
            <a:ext cx="7980409" cy="486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37757">
            <a:off x="5155230" y="725749"/>
            <a:ext cx="35448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a:extLst>
              <a:ext uri="{FF2B5EF4-FFF2-40B4-BE49-F238E27FC236}">
                <a16:creationId xmlns:a16="http://schemas.microsoft.com/office/drawing/2014/main" id="{DD8BE44D-185E-5049-8B53-1B6D9B8C2819}"/>
              </a:ext>
            </a:extLst>
          </p:cNvPr>
          <p:cNvSpPr>
            <a:spLocks noGrp="1"/>
          </p:cNvSpPr>
          <p:nvPr>
            <p:ph type="title"/>
          </p:nvPr>
        </p:nvSpPr>
        <p:spPr>
          <a:xfrm>
            <a:off x="538163" y="241300"/>
            <a:ext cx="8472488" cy="609600"/>
          </a:xfrm>
        </p:spPr>
        <p:txBody>
          <a:bodyPr>
            <a:normAutofit fontScale="90000"/>
          </a:bodyPr>
          <a:lstStyle/>
          <a:p>
            <a:pPr>
              <a:defRPr/>
            </a:pPr>
            <a:r>
              <a:rPr lang="en-US" altLang="en-US" dirty="0"/>
              <a:t>Instructor ACS</a:t>
            </a:r>
          </a:p>
        </p:txBody>
      </p:sp>
      <p:sp>
        <p:nvSpPr>
          <p:cNvPr id="57348" name="TextBox 5"/>
          <p:cNvSpPr txBox="1">
            <a:spLocks noChangeArrowheads="1"/>
          </p:cNvSpPr>
          <p:nvPr/>
        </p:nvSpPr>
        <p:spPr bwMode="auto">
          <a:xfrm>
            <a:off x="538163" y="850900"/>
            <a:ext cx="76962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857250" indent="-4000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spcAft>
                <a:spcPts val="600"/>
              </a:spcAft>
              <a:buFontTx/>
              <a:buNone/>
            </a:pPr>
            <a:r>
              <a:rPr lang="en-US" altLang="en-US" sz="1800" b="0" dirty="0"/>
              <a:t>Section 1 – Fundamentals of Instructing</a:t>
            </a:r>
          </a:p>
          <a:p>
            <a:pPr>
              <a:spcBef>
                <a:spcPct val="0"/>
              </a:spcBef>
              <a:spcAft>
                <a:spcPts val="600"/>
              </a:spcAft>
              <a:buFontTx/>
              <a:buNone/>
            </a:pPr>
            <a:r>
              <a:rPr lang="en-US" altLang="en-US" sz="1800" b="0" dirty="0"/>
              <a:t>Section 2 – Ground Instructor</a:t>
            </a:r>
          </a:p>
          <a:p>
            <a:pPr>
              <a:spcBef>
                <a:spcPct val="0"/>
              </a:spcBef>
              <a:spcAft>
                <a:spcPts val="300"/>
              </a:spcAft>
              <a:buFontTx/>
              <a:buNone/>
            </a:pPr>
            <a:r>
              <a:rPr lang="en-US" altLang="en-US" sz="1800" b="0" dirty="0"/>
              <a:t>Section 3 – Flight Instructor – Airplane</a:t>
            </a:r>
          </a:p>
          <a:p>
            <a:pPr lvl="1">
              <a:spcBef>
                <a:spcPct val="0"/>
              </a:spcBef>
              <a:spcAft>
                <a:spcPts val="300"/>
              </a:spcAft>
              <a:buFontTx/>
              <a:buNone/>
            </a:pPr>
            <a:r>
              <a:rPr lang="en-US" altLang="en-US" sz="1600" b="1" dirty="0"/>
              <a:t>Areas of Operation:</a:t>
            </a:r>
          </a:p>
          <a:p>
            <a:pPr marL="1030288" lvl="1" indent="-461963">
              <a:spcBef>
                <a:spcPct val="0"/>
              </a:spcBef>
              <a:buFontTx/>
              <a:buAutoNum type="romanUcPeriod"/>
            </a:pPr>
            <a:r>
              <a:rPr lang="en-US" altLang="en-US" sz="1600" dirty="0"/>
              <a:t>Fundamentals of Instructing</a:t>
            </a:r>
          </a:p>
          <a:p>
            <a:pPr marL="1030288" lvl="1" indent="-461963">
              <a:spcBef>
                <a:spcPct val="0"/>
              </a:spcBef>
              <a:buFontTx/>
              <a:buAutoNum type="romanUcPeriod"/>
            </a:pPr>
            <a:r>
              <a:rPr lang="en-US" altLang="en-US" sz="1600" dirty="0"/>
              <a:t>Technical Subject Areas</a:t>
            </a:r>
          </a:p>
          <a:p>
            <a:pPr marL="1030288" lvl="1" indent="-461963">
              <a:spcBef>
                <a:spcPct val="0"/>
              </a:spcBef>
              <a:buFontTx/>
              <a:buAutoNum type="romanUcPeriod"/>
            </a:pPr>
            <a:r>
              <a:rPr lang="en-US" altLang="en-US" sz="1600" dirty="0"/>
              <a:t>Preflight Preparation</a:t>
            </a:r>
          </a:p>
          <a:p>
            <a:pPr marL="1030288" lvl="1" indent="-461963">
              <a:spcBef>
                <a:spcPct val="0"/>
              </a:spcBef>
              <a:buFontTx/>
              <a:buAutoNum type="romanUcPeriod"/>
            </a:pPr>
            <a:r>
              <a:rPr lang="en-US" altLang="en-US" sz="1600" dirty="0"/>
              <a:t>Preflight Lesson on a Maneuver to be Performed in Flight</a:t>
            </a:r>
          </a:p>
          <a:p>
            <a:pPr marL="1030288" lvl="1" indent="-461963">
              <a:spcBef>
                <a:spcPct val="0"/>
              </a:spcBef>
              <a:buFontTx/>
              <a:buAutoNum type="romanUcPeriod"/>
            </a:pPr>
            <a:r>
              <a:rPr lang="en-US" altLang="en-US" sz="1600" dirty="0"/>
              <a:t>Preflight Procedures</a:t>
            </a:r>
          </a:p>
          <a:p>
            <a:pPr marL="1030288" lvl="1" indent="-461963">
              <a:spcBef>
                <a:spcPct val="0"/>
              </a:spcBef>
              <a:buFontTx/>
              <a:buAutoNum type="romanUcPeriod"/>
            </a:pPr>
            <a:r>
              <a:rPr lang="en-US" altLang="en-US" sz="1600" dirty="0"/>
              <a:t>Airport &amp; Seaplane Base Operations</a:t>
            </a:r>
          </a:p>
          <a:p>
            <a:pPr marL="1030288" lvl="1" indent="-461963">
              <a:spcBef>
                <a:spcPct val="0"/>
              </a:spcBef>
              <a:buFontTx/>
              <a:buAutoNum type="romanUcPeriod"/>
            </a:pPr>
            <a:r>
              <a:rPr lang="en-US" altLang="en-US" sz="1600" dirty="0"/>
              <a:t>Takeoffs, Landings, &amp; Go-Arounds</a:t>
            </a:r>
          </a:p>
          <a:p>
            <a:pPr marL="1030288" lvl="1" indent="-461963">
              <a:spcBef>
                <a:spcPct val="0"/>
              </a:spcBef>
              <a:buFontTx/>
              <a:buAutoNum type="romanUcPeriod"/>
            </a:pPr>
            <a:r>
              <a:rPr lang="en-US" altLang="en-US" sz="1600" dirty="0"/>
              <a:t>Fundamentals of Flight</a:t>
            </a:r>
          </a:p>
          <a:p>
            <a:pPr marL="1030288" lvl="1" indent="-461963">
              <a:spcBef>
                <a:spcPct val="0"/>
              </a:spcBef>
              <a:buFontTx/>
              <a:buAutoNum type="romanUcPeriod"/>
            </a:pPr>
            <a:r>
              <a:rPr lang="en-US" altLang="en-US" sz="1600" dirty="0"/>
              <a:t>Performance Maneuvers</a:t>
            </a:r>
          </a:p>
          <a:p>
            <a:pPr marL="1030288" lvl="1" indent="-461963">
              <a:spcBef>
                <a:spcPct val="0"/>
              </a:spcBef>
              <a:buFontTx/>
              <a:buAutoNum type="romanUcPeriod"/>
            </a:pPr>
            <a:r>
              <a:rPr lang="en-US" altLang="en-US" sz="1600" dirty="0"/>
              <a:t>Ground Reference Maneuvers</a:t>
            </a:r>
          </a:p>
          <a:p>
            <a:pPr marL="1030288" lvl="1" indent="-461963">
              <a:spcBef>
                <a:spcPct val="0"/>
              </a:spcBef>
              <a:buFontTx/>
              <a:buAutoNum type="romanUcPeriod"/>
            </a:pPr>
            <a:r>
              <a:rPr lang="en-US" altLang="en-US" sz="1600" dirty="0"/>
              <a:t>Slow Flight, Stalls, &amp; Spins</a:t>
            </a:r>
          </a:p>
          <a:p>
            <a:pPr marL="1030288" lvl="1" indent="-461963">
              <a:spcBef>
                <a:spcPct val="0"/>
              </a:spcBef>
              <a:buFontTx/>
              <a:buAutoNum type="romanUcPeriod"/>
            </a:pPr>
            <a:r>
              <a:rPr lang="en-US" altLang="en-US" sz="1600" dirty="0"/>
              <a:t>Basic Instrument Maneuvers</a:t>
            </a:r>
          </a:p>
          <a:p>
            <a:pPr marL="1030288" lvl="1" indent="-461963">
              <a:spcBef>
                <a:spcPct val="0"/>
              </a:spcBef>
              <a:buFontTx/>
              <a:buAutoNum type="romanUcPeriod"/>
            </a:pPr>
            <a:r>
              <a:rPr lang="en-US" altLang="en-US" sz="1600" dirty="0"/>
              <a:t>Emergency Procedures</a:t>
            </a:r>
          </a:p>
          <a:p>
            <a:pPr marL="1030288" lvl="1" indent="-461963">
              <a:spcBef>
                <a:spcPct val="0"/>
              </a:spcBef>
              <a:buFontTx/>
              <a:buAutoNum type="romanUcPeriod"/>
            </a:pPr>
            <a:r>
              <a:rPr lang="en-US" altLang="en-US" sz="1600" dirty="0"/>
              <a:t>Multiengine Operations (to be developed)</a:t>
            </a:r>
          </a:p>
          <a:p>
            <a:pPr marL="1030288" lvl="1" indent="-461963">
              <a:spcBef>
                <a:spcPct val="0"/>
              </a:spcBef>
              <a:buFontTx/>
              <a:buAutoNum type="romanUcPeriod"/>
            </a:pPr>
            <a:r>
              <a:rPr lang="en-US" altLang="en-US" sz="1600" dirty="0"/>
              <a:t>Postflight Procedures</a:t>
            </a:r>
          </a:p>
        </p:txBody>
      </p:sp>
    </p:spTree>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7750959-D49F-B54A-93DC-9F1E12A588A0}"/>
              </a:ext>
            </a:extLst>
          </p:cNvPr>
          <p:cNvSpPr>
            <a:spLocks noGrp="1"/>
          </p:cNvSpPr>
          <p:nvPr>
            <p:ph type="title"/>
          </p:nvPr>
        </p:nvSpPr>
        <p:spPr>
          <a:xfrm>
            <a:off x="538163" y="309917"/>
            <a:ext cx="8472487" cy="457200"/>
          </a:xfrm>
        </p:spPr>
        <p:txBody>
          <a:bodyPr>
            <a:normAutofit fontScale="90000"/>
          </a:bodyPr>
          <a:lstStyle/>
          <a:p>
            <a:pPr>
              <a:defRPr/>
            </a:pPr>
            <a:r>
              <a:rPr lang="en-US" altLang="en-US" dirty="0"/>
              <a:t>Instructor ACS</a:t>
            </a:r>
          </a:p>
        </p:txBody>
      </p:sp>
      <p:pic>
        <p:nvPicPr>
          <p:cNvPr id="3" name="Table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014767"/>
            <a:ext cx="825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able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2005367"/>
            <a:ext cx="8255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C7FAE377-63AA-6544-9D43-45E9A03D530A}"/>
              </a:ext>
            </a:extLst>
          </p:cNvPr>
          <p:cNvGraphicFramePr>
            <a:graphicFrameLocks noGrp="1"/>
          </p:cNvGraphicFramePr>
          <p:nvPr>
            <p:extLst>
              <p:ext uri="{D42A27DB-BD31-4B8C-83A1-F6EECF244321}">
                <p14:modId xmlns:p14="http://schemas.microsoft.com/office/powerpoint/2010/main" val="270111732"/>
              </p:ext>
            </p:extLst>
          </p:nvPr>
        </p:nvGraphicFramePr>
        <p:xfrm>
          <a:off x="538163" y="3797655"/>
          <a:ext cx="8257032" cy="366712"/>
        </p:xfrm>
        <a:graphic>
          <a:graphicData uri="http://schemas.openxmlformats.org/drawingml/2006/table">
            <a:tbl>
              <a:tblPr firstRow="1" firstCol="1" bandRow="1"/>
              <a:tblGrid>
                <a:gridCol w="344043">
                  <a:extLst>
                    <a:ext uri="{9D8B030D-6E8A-4147-A177-3AD203B41FA5}">
                      <a16:colId xmlns:a16="http://schemas.microsoft.com/office/drawing/2014/main" val="20000"/>
                    </a:ext>
                  </a:extLst>
                </a:gridCol>
                <a:gridCol w="811773">
                  <a:extLst>
                    <a:ext uri="{9D8B030D-6E8A-4147-A177-3AD203B41FA5}">
                      <a16:colId xmlns:a16="http://schemas.microsoft.com/office/drawing/2014/main" val="20001"/>
                    </a:ext>
                  </a:extLst>
                </a:gridCol>
                <a:gridCol w="1664977">
                  <a:extLst>
                    <a:ext uri="{9D8B030D-6E8A-4147-A177-3AD203B41FA5}">
                      <a16:colId xmlns:a16="http://schemas.microsoft.com/office/drawing/2014/main" val="20002"/>
                    </a:ext>
                  </a:extLst>
                </a:gridCol>
                <a:gridCol w="1397787">
                  <a:extLst>
                    <a:ext uri="{9D8B030D-6E8A-4147-A177-3AD203B41FA5}">
                      <a16:colId xmlns:a16="http://schemas.microsoft.com/office/drawing/2014/main" val="20003"/>
                    </a:ext>
                  </a:extLst>
                </a:gridCol>
                <a:gridCol w="1351554">
                  <a:extLst>
                    <a:ext uri="{9D8B030D-6E8A-4147-A177-3AD203B41FA5}">
                      <a16:colId xmlns:a16="http://schemas.microsoft.com/office/drawing/2014/main" val="20004"/>
                    </a:ext>
                  </a:extLst>
                </a:gridCol>
                <a:gridCol w="2686898">
                  <a:extLst>
                    <a:ext uri="{9D8B030D-6E8A-4147-A177-3AD203B41FA5}">
                      <a16:colId xmlns:a16="http://schemas.microsoft.com/office/drawing/2014/main" val="20005"/>
                    </a:ext>
                  </a:extLst>
                </a:gridCol>
              </a:tblGrid>
              <a:tr h="366712">
                <a:tc>
                  <a:txBody>
                    <a:bodyPr/>
                    <a:lstStyle/>
                    <a:p>
                      <a:pPr marL="0" marR="0">
                        <a:spcBef>
                          <a:spcPts val="0"/>
                        </a:spcBef>
                        <a:spcAft>
                          <a:spcPts val="0"/>
                        </a:spcAft>
                      </a:pPr>
                      <a:r>
                        <a:rPr lang="en-US" sz="800" dirty="0">
                          <a:effectLst/>
                          <a:latin typeface="+mn-lt"/>
                          <a:ea typeface="Times New Roman"/>
                        </a:rPr>
                        <a:t>IV</a:t>
                      </a:r>
                      <a:endParaRPr lang="en-US" sz="1100" dirty="0">
                        <a:effectLst/>
                        <a:latin typeface="+mn-lt"/>
                        <a:ea typeface="Times New Roman"/>
                      </a:endParaRPr>
                    </a:p>
                  </a:txBody>
                  <a:tcPr marL="64630" marR="64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mn-lt"/>
                          <a:ea typeface="Times New Roman"/>
                        </a:rPr>
                        <a:t>Preflight Lesson</a:t>
                      </a:r>
                      <a:endParaRPr lang="en-US" sz="1100" dirty="0">
                        <a:effectLst/>
                        <a:latin typeface="+mn-lt"/>
                        <a:ea typeface="Times New Roman"/>
                      </a:endParaRPr>
                    </a:p>
                    <a:p>
                      <a:pPr marL="0" marR="0">
                        <a:spcBef>
                          <a:spcPts val="0"/>
                        </a:spcBef>
                        <a:spcAft>
                          <a:spcPts val="0"/>
                        </a:spcAft>
                      </a:pPr>
                      <a:r>
                        <a:rPr lang="en-US" sz="800" dirty="0">
                          <a:effectLst/>
                          <a:latin typeface="+mn-lt"/>
                          <a:ea typeface="Times New Roman"/>
                        </a:rPr>
                        <a:t>(Task A)</a:t>
                      </a:r>
                      <a:endParaRPr lang="en-US" sz="1100" dirty="0">
                        <a:effectLst/>
                        <a:latin typeface="+mn-lt"/>
                        <a:ea typeface="Times New Roman"/>
                      </a:endParaRPr>
                    </a:p>
                  </a:txBody>
                  <a:tcPr marL="64630" marR="64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mn-lt"/>
                          <a:ea typeface="Times New Roman"/>
                        </a:rPr>
                        <a:t>Same</a:t>
                      </a:r>
                      <a:endParaRPr lang="en-US" sz="1100" dirty="0">
                        <a:effectLst/>
                        <a:latin typeface="+mn-lt"/>
                        <a:ea typeface="Times New Roman"/>
                      </a:endParaRPr>
                    </a:p>
                  </a:txBody>
                  <a:tcPr marL="64630" marR="64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mn-lt"/>
                          <a:ea typeface="Times New Roman"/>
                        </a:rPr>
                        <a:t>Same</a:t>
                      </a:r>
                      <a:endParaRPr lang="en-US" sz="1100" dirty="0">
                        <a:effectLst/>
                        <a:latin typeface="+mn-lt"/>
                        <a:ea typeface="Times New Roman"/>
                      </a:endParaRPr>
                    </a:p>
                  </a:txBody>
                  <a:tcPr marL="64630" marR="64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mn-lt"/>
                          <a:ea typeface="Times New Roman"/>
                        </a:rPr>
                        <a:t>Same</a:t>
                      </a:r>
                      <a:endParaRPr lang="en-US" sz="1100" dirty="0">
                        <a:effectLst/>
                        <a:latin typeface="+mn-lt"/>
                        <a:ea typeface="Times New Roman"/>
                      </a:endParaRPr>
                    </a:p>
                  </a:txBody>
                  <a:tcPr marL="64630" marR="64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800" dirty="0">
                          <a:effectLst/>
                          <a:latin typeface="+mn-lt"/>
                          <a:ea typeface="Times New Roman"/>
                        </a:rPr>
                        <a:t>Deliver instruction on the selected maneuver, using teaching methods and aids that incorporate K1 through K3 above as appropriate.</a:t>
                      </a:r>
                      <a:endParaRPr lang="en-US" sz="1100" dirty="0">
                        <a:effectLst/>
                        <a:latin typeface="+mn-lt"/>
                        <a:ea typeface="Times New Roman"/>
                      </a:endParaRPr>
                    </a:p>
                  </a:txBody>
                  <a:tcPr marL="64630" marR="64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5" name="Tabl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4367567"/>
            <a:ext cx="8255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86116"/>
            <a:ext cx="5550902" cy="50031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7750959-D49F-B54A-93DC-9F1E12A588A0}"/>
              </a:ext>
            </a:extLst>
          </p:cNvPr>
          <p:cNvSpPr>
            <a:spLocks noGrp="1"/>
          </p:cNvSpPr>
          <p:nvPr>
            <p:ph type="title"/>
          </p:nvPr>
        </p:nvSpPr>
        <p:spPr>
          <a:xfrm>
            <a:off x="538163" y="309917"/>
            <a:ext cx="8472487" cy="457200"/>
          </a:xfrm>
        </p:spPr>
        <p:txBody>
          <a:bodyPr>
            <a:normAutofit fontScale="90000"/>
          </a:bodyPr>
          <a:lstStyle/>
          <a:p>
            <a:pPr>
              <a:defRPr/>
            </a:pPr>
            <a:r>
              <a:rPr lang="en-US" altLang="en-US" dirty="0"/>
              <a:t>Airman Testing Webpage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507" y="837433"/>
            <a:ext cx="6704506" cy="512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07750959-D49F-B54A-93DC-9F1E12A588A0}"/>
              </a:ext>
            </a:extLst>
          </p:cNvPr>
          <p:cNvSpPr>
            <a:spLocks noGrp="1"/>
          </p:cNvSpPr>
          <p:nvPr>
            <p:ph type="title"/>
          </p:nvPr>
        </p:nvSpPr>
        <p:spPr>
          <a:xfrm>
            <a:off x="538163" y="309917"/>
            <a:ext cx="8472487" cy="457200"/>
          </a:xfrm>
        </p:spPr>
        <p:txBody>
          <a:bodyPr>
            <a:normAutofit fontScale="90000"/>
          </a:bodyPr>
          <a:lstStyle/>
          <a:p>
            <a:pPr>
              <a:defRPr/>
            </a:pPr>
            <a:r>
              <a:rPr lang="en-US" altLang="en-US" dirty="0"/>
              <a:t>ACS Webpage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5"/>
          <p:cNvSpPr txBox="1">
            <a:spLocks noChangeArrowheads="1"/>
          </p:cNvSpPr>
          <p:nvPr/>
        </p:nvSpPr>
        <p:spPr bwMode="auto">
          <a:xfrm>
            <a:off x="538163" y="1425833"/>
            <a:ext cx="2683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200" b="0" dirty="0"/>
              <a:t>AOPA</a:t>
            </a:r>
          </a:p>
          <a:p>
            <a:pPr eaLnBrk="1" hangingPunct="1">
              <a:spcBef>
                <a:spcPct val="50000"/>
              </a:spcBef>
              <a:buFontTx/>
              <a:buNone/>
            </a:pPr>
            <a:r>
              <a:rPr lang="en-US" altLang="en-US" sz="1200" b="0" dirty="0"/>
              <a:t>Airlines for America (A4A)</a:t>
            </a:r>
          </a:p>
          <a:p>
            <a:pPr eaLnBrk="1" hangingPunct="1">
              <a:spcBef>
                <a:spcPct val="50000"/>
              </a:spcBef>
              <a:buFontTx/>
              <a:buNone/>
            </a:pPr>
            <a:r>
              <a:rPr lang="en-US" altLang="en-US" sz="1200" b="0" dirty="0"/>
              <a:t>ALPA</a:t>
            </a:r>
          </a:p>
          <a:p>
            <a:pPr eaLnBrk="1" hangingPunct="1">
              <a:spcBef>
                <a:spcPct val="50000"/>
              </a:spcBef>
              <a:buFontTx/>
              <a:buNone/>
            </a:pPr>
            <a:r>
              <a:rPr lang="en-US" altLang="en-US" sz="1200" b="0" dirty="0" err="1"/>
              <a:t>AnywhereEducation</a:t>
            </a:r>
            <a:r>
              <a:rPr lang="en-US" altLang="en-US" sz="1200" b="0" dirty="0"/>
              <a:t> Inc.</a:t>
            </a:r>
          </a:p>
          <a:p>
            <a:pPr eaLnBrk="1" hangingPunct="1">
              <a:spcBef>
                <a:spcPct val="50000"/>
              </a:spcBef>
              <a:buFontTx/>
              <a:buNone/>
            </a:pPr>
            <a:r>
              <a:rPr lang="en-US" altLang="en-US" sz="1200" b="0" dirty="0"/>
              <a:t>AABI</a:t>
            </a:r>
          </a:p>
          <a:p>
            <a:pPr marL="115888" indent="-115888" eaLnBrk="1" hangingPunct="1">
              <a:spcBef>
                <a:spcPct val="50000"/>
              </a:spcBef>
              <a:buFontTx/>
              <a:buNone/>
            </a:pPr>
            <a:r>
              <a:rPr lang="en-US" altLang="en-US" sz="1200" b="0" dirty="0"/>
              <a:t>Aviation Research Training &amp; Services</a:t>
            </a:r>
          </a:p>
          <a:p>
            <a:pPr eaLnBrk="1" hangingPunct="1">
              <a:spcBef>
                <a:spcPct val="50000"/>
              </a:spcBef>
              <a:buFontTx/>
              <a:buNone/>
            </a:pPr>
            <a:r>
              <a:rPr lang="en-US" altLang="en-US" sz="1200" b="0" dirty="0"/>
              <a:t>ASA</a:t>
            </a:r>
          </a:p>
          <a:p>
            <a:pPr eaLnBrk="1" hangingPunct="1">
              <a:spcBef>
                <a:spcPct val="50000"/>
              </a:spcBef>
              <a:buFontTx/>
              <a:buNone/>
            </a:pPr>
            <a:r>
              <a:rPr lang="en-US" altLang="en-US" sz="1200" b="0" dirty="0"/>
              <a:t>ATEC</a:t>
            </a:r>
          </a:p>
          <a:p>
            <a:pPr eaLnBrk="1" hangingPunct="1">
              <a:spcBef>
                <a:spcPct val="50000"/>
              </a:spcBef>
              <a:buFontTx/>
              <a:buNone/>
            </a:pPr>
            <a:r>
              <a:rPr lang="en-US" altLang="en-US" sz="1200" b="0" dirty="0"/>
              <a:t>CAE</a:t>
            </a:r>
          </a:p>
          <a:p>
            <a:pPr eaLnBrk="1" hangingPunct="1">
              <a:spcBef>
                <a:spcPct val="50000"/>
              </a:spcBef>
              <a:buFontTx/>
              <a:buNone/>
            </a:pPr>
            <a:r>
              <a:rPr lang="en-US" altLang="en-US" sz="1200" b="0" dirty="0"/>
              <a:t>Cessna Pilot Centers</a:t>
            </a:r>
          </a:p>
        </p:txBody>
      </p:sp>
      <p:sp>
        <p:nvSpPr>
          <p:cNvPr id="67587" name="TextBox 5"/>
          <p:cNvSpPr txBox="1">
            <a:spLocks noChangeArrowheads="1"/>
          </p:cNvSpPr>
          <p:nvPr/>
        </p:nvSpPr>
        <p:spPr bwMode="auto">
          <a:xfrm>
            <a:off x="5250279" y="1425833"/>
            <a:ext cx="160972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200" b="0" dirty="0"/>
              <a:t>King Schools</a:t>
            </a:r>
          </a:p>
          <a:p>
            <a:pPr eaLnBrk="1" hangingPunct="1">
              <a:spcBef>
                <a:spcPct val="50000"/>
              </a:spcBef>
              <a:buFontTx/>
              <a:buNone/>
            </a:pPr>
            <a:r>
              <a:rPr lang="en-US" altLang="en-US" sz="1200" b="0" dirty="0"/>
              <a:t>Liberty University</a:t>
            </a:r>
          </a:p>
          <a:p>
            <a:pPr eaLnBrk="1" hangingPunct="1">
              <a:spcBef>
                <a:spcPct val="50000"/>
              </a:spcBef>
              <a:buFontTx/>
              <a:buNone/>
            </a:pPr>
            <a:r>
              <a:rPr lang="en-US" altLang="en-US" sz="1200" b="0" dirty="0"/>
              <a:t>Mary </a:t>
            </a:r>
            <a:r>
              <a:rPr lang="en-US" altLang="en-US" sz="1200" b="0" dirty="0" err="1"/>
              <a:t>Schu</a:t>
            </a:r>
            <a:r>
              <a:rPr lang="en-US" altLang="en-US" sz="1200" b="0" dirty="0"/>
              <a:t> Aviation </a:t>
            </a:r>
          </a:p>
          <a:p>
            <a:pPr eaLnBrk="1" hangingPunct="1">
              <a:spcBef>
                <a:spcPct val="50000"/>
              </a:spcBef>
              <a:buFontTx/>
              <a:buNone/>
            </a:pPr>
            <a:r>
              <a:rPr lang="en-US" altLang="en-US" sz="1200" b="0" dirty="0"/>
              <a:t>NATA</a:t>
            </a:r>
          </a:p>
          <a:p>
            <a:pPr eaLnBrk="1" hangingPunct="1">
              <a:spcBef>
                <a:spcPct val="50000"/>
              </a:spcBef>
              <a:buFontTx/>
              <a:buNone/>
            </a:pPr>
            <a:r>
              <a:rPr lang="en-US" altLang="en-US" sz="1200" b="0" dirty="0"/>
              <a:t>NAFI</a:t>
            </a:r>
          </a:p>
          <a:p>
            <a:pPr eaLnBrk="1" hangingPunct="1">
              <a:spcBef>
                <a:spcPct val="50000"/>
              </a:spcBef>
              <a:buFontTx/>
              <a:buNone/>
            </a:pPr>
            <a:r>
              <a:rPr lang="en-US" altLang="en-US" sz="1200" b="0" dirty="0"/>
              <a:t>NBAA</a:t>
            </a:r>
          </a:p>
          <a:p>
            <a:pPr eaLnBrk="1" hangingPunct="1">
              <a:spcBef>
                <a:spcPct val="50000"/>
              </a:spcBef>
              <a:buFontTx/>
              <a:buNone/>
            </a:pPr>
            <a:r>
              <a:rPr lang="en-US" altLang="en-US" sz="1200" b="0" dirty="0"/>
              <a:t>Navy Technologies</a:t>
            </a:r>
          </a:p>
          <a:p>
            <a:pPr eaLnBrk="1" hangingPunct="1">
              <a:spcBef>
                <a:spcPct val="50000"/>
              </a:spcBef>
              <a:buFontTx/>
              <a:buNone/>
            </a:pPr>
            <a:r>
              <a:rPr lang="en-US" altLang="en-US" sz="1200" b="0" dirty="0"/>
              <a:t>Oxford Flying Club</a:t>
            </a:r>
          </a:p>
          <a:p>
            <a:pPr eaLnBrk="1" hangingPunct="1">
              <a:spcBef>
                <a:spcPct val="50000"/>
              </a:spcBef>
              <a:buFontTx/>
              <a:buNone/>
            </a:pPr>
            <a:r>
              <a:rPr lang="en-US" altLang="en-US" sz="1200" b="0" dirty="0"/>
              <a:t>Paul Alp, CFI</a:t>
            </a:r>
          </a:p>
          <a:p>
            <a:pPr eaLnBrk="1" hangingPunct="1">
              <a:spcBef>
                <a:spcPct val="50000"/>
              </a:spcBef>
              <a:buFontTx/>
              <a:buNone/>
            </a:pPr>
            <a:r>
              <a:rPr lang="en-US" altLang="en-US" sz="1200" b="0" dirty="0"/>
              <a:t>Polk State College</a:t>
            </a:r>
          </a:p>
        </p:txBody>
      </p:sp>
      <p:sp>
        <p:nvSpPr>
          <p:cNvPr id="67588" name="TextBox 5"/>
          <p:cNvSpPr txBox="1">
            <a:spLocks noChangeArrowheads="1"/>
          </p:cNvSpPr>
          <p:nvPr/>
        </p:nvSpPr>
        <p:spPr bwMode="auto">
          <a:xfrm>
            <a:off x="3069309" y="1425832"/>
            <a:ext cx="233362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200" b="0" dirty="0"/>
              <a:t>CAPA</a:t>
            </a:r>
          </a:p>
          <a:p>
            <a:pPr eaLnBrk="1" hangingPunct="1">
              <a:spcBef>
                <a:spcPct val="50000"/>
              </a:spcBef>
              <a:buFontTx/>
              <a:buNone/>
            </a:pPr>
            <a:r>
              <a:rPr lang="en-US" altLang="en-US" sz="1200" b="0" dirty="0"/>
              <a:t>ERAU</a:t>
            </a:r>
          </a:p>
          <a:p>
            <a:pPr eaLnBrk="1" hangingPunct="1">
              <a:spcBef>
                <a:spcPct val="50000"/>
              </a:spcBef>
              <a:buFontTx/>
              <a:buNone/>
            </a:pPr>
            <a:r>
              <a:rPr lang="en-US" altLang="en-US" sz="1200" b="0" dirty="0"/>
              <a:t>FAA</a:t>
            </a:r>
          </a:p>
          <a:p>
            <a:pPr eaLnBrk="1" hangingPunct="1">
              <a:spcBef>
                <a:spcPct val="50000"/>
              </a:spcBef>
              <a:buFontTx/>
              <a:buNone/>
            </a:pPr>
            <a:r>
              <a:rPr lang="en-US" altLang="en-US" sz="1200" b="0" dirty="0"/>
              <a:t>FedEx Express</a:t>
            </a:r>
          </a:p>
          <a:p>
            <a:pPr eaLnBrk="1" hangingPunct="1">
              <a:spcBef>
                <a:spcPct val="50000"/>
              </a:spcBef>
              <a:buFontTx/>
              <a:buNone/>
            </a:pPr>
            <a:r>
              <a:rPr lang="en-US" altLang="en-US" sz="1200" b="0" dirty="0"/>
              <a:t>Flight Safety International </a:t>
            </a:r>
          </a:p>
          <a:p>
            <a:pPr eaLnBrk="1" hangingPunct="1">
              <a:spcBef>
                <a:spcPct val="50000"/>
              </a:spcBef>
              <a:buFontTx/>
              <a:buNone/>
            </a:pPr>
            <a:r>
              <a:rPr lang="en-US" altLang="en-US" sz="1200" b="0" dirty="0"/>
              <a:t>GAMA</a:t>
            </a:r>
          </a:p>
          <a:p>
            <a:pPr eaLnBrk="1" hangingPunct="1">
              <a:spcBef>
                <a:spcPct val="50000"/>
              </a:spcBef>
              <a:buFontTx/>
              <a:buNone/>
            </a:pPr>
            <a:r>
              <a:rPr lang="en-US" altLang="en-US" sz="1200" b="0" dirty="0"/>
              <a:t>Gleim</a:t>
            </a:r>
          </a:p>
          <a:p>
            <a:pPr eaLnBrk="1" hangingPunct="1">
              <a:spcBef>
                <a:spcPct val="50000"/>
              </a:spcBef>
              <a:buFontTx/>
              <a:buNone/>
            </a:pPr>
            <a:r>
              <a:rPr lang="en-US" altLang="en-US" sz="1200" b="0" dirty="0"/>
              <a:t>Florida Institute of Technology</a:t>
            </a:r>
          </a:p>
          <a:p>
            <a:pPr eaLnBrk="1" hangingPunct="1">
              <a:spcBef>
                <a:spcPct val="50000"/>
              </a:spcBef>
              <a:buFontTx/>
              <a:buNone/>
            </a:pPr>
            <a:r>
              <a:rPr lang="en-US" altLang="en-US" sz="1200" b="0" dirty="0"/>
              <a:t>Florida State College </a:t>
            </a:r>
          </a:p>
          <a:p>
            <a:pPr eaLnBrk="1" hangingPunct="1">
              <a:spcBef>
                <a:spcPct val="50000"/>
              </a:spcBef>
              <a:buFontTx/>
              <a:buNone/>
            </a:pPr>
            <a:r>
              <a:rPr lang="en-US" altLang="en-US" sz="1200" b="0" dirty="0" err="1"/>
              <a:t>Jeppesen</a:t>
            </a:r>
            <a:endParaRPr lang="en-US" altLang="en-US" sz="1200" b="0" dirty="0"/>
          </a:p>
        </p:txBody>
      </p:sp>
      <p:sp>
        <p:nvSpPr>
          <p:cNvPr id="67589" name="TextBox 5"/>
          <p:cNvSpPr txBox="1">
            <a:spLocks noChangeArrowheads="1"/>
          </p:cNvSpPr>
          <p:nvPr/>
        </p:nvSpPr>
        <p:spPr bwMode="auto">
          <a:xfrm>
            <a:off x="7046513" y="1425833"/>
            <a:ext cx="23098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1200" b="0" dirty="0"/>
              <a:t>Redbird Simulations</a:t>
            </a:r>
          </a:p>
          <a:p>
            <a:pPr eaLnBrk="1" hangingPunct="1">
              <a:spcBef>
                <a:spcPct val="50000"/>
              </a:spcBef>
              <a:buFontTx/>
              <a:buNone/>
            </a:pPr>
            <a:r>
              <a:rPr lang="en-US" altLang="en-US" sz="1200" b="0" dirty="0"/>
              <a:t>RACCA</a:t>
            </a:r>
          </a:p>
          <a:p>
            <a:pPr eaLnBrk="1" hangingPunct="1">
              <a:spcBef>
                <a:spcPct val="50000"/>
              </a:spcBef>
              <a:buFontTx/>
              <a:buNone/>
            </a:pPr>
            <a:r>
              <a:rPr lang="en-US" altLang="en-US" sz="1200" b="0" dirty="0"/>
              <a:t>Robert Stewart, CFI</a:t>
            </a:r>
          </a:p>
          <a:p>
            <a:pPr eaLnBrk="1" hangingPunct="1">
              <a:spcBef>
                <a:spcPct val="50000"/>
              </a:spcBef>
              <a:buFontTx/>
              <a:buNone/>
            </a:pPr>
            <a:r>
              <a:rPr lang="en-US" altLang="en-US" sz="1200" b="0" dirty="0"/>
              <a:t>Savvy Aircraft Maintenance</a:t>
            </a:r>
          </a:p>
          <a:p>
            <a:pPr marL="115888" indent="-115888" eaLnBrk="1" hangingPunct="1">
              <a:spcBef>
                <a:spcPct val="50000"/>
              </a:spcBef>
              <a:buFontTx/>
              <a:buNone/>
            </a:pPr>
            <a:r>
              <a:rPr lang="en-US" altLang="en-US" sz="1200" b="0" dirty="0" err="1"/>
              <a:t>Satcom</a:t>
            </a:r>
            <a:r>
              <a:rPr lang="en-US" altLang="en-US" sz="1200" b="0" dirty="0"/>
              <a:t> Direct (</a:t>
            </a:r>
            <a:r>
              <a:rPr lang="en-US" altLang="en-US" sz="1200" b="0" dirty="0" err="1"/>
              <a:t>Mariellen</a:t>
            </a:r>
            <a:r>
              <a:rPr lang="en-US" altLang="en-US" sz="1200" b="0" dirty="0"/>
              <a:t> </a:t>
            </a:r>
            <a:r>
              <a:rPr lang="en-US" altLang="en-US" sz="1200" b="0" dirty="0" err="1"/>
              <a:t>Couppee</a:t>
            </a:r>
            <a:r>
              <a:rPr lang="en-US" altLang="en-US" sz="1200" b="0" dirty="0"/>
              <a:t>)</a:t>
            </a:r>
          </a:p>
          <a:p>
            <a:pPr eaLnBrk="1" hangingPunct="1">
              <a:spcBef>
                <a:spcPct val="50000"/>
              </a:spcBef>
              <a:buFontTx/>
              <a:buNone/>
            </a:pPr>
            <a:r>
              <a:rPr lang="en-US" altLang="en-US" sz="1200" b="0" dirty="0"/>
              <a:t>SAFE</a:t>
            </a:r>
          </a:p>
          <a:p>
            <a:pPr eaLnBrk="1" hangingPunct="1">
              <a:spcBef>
                <a:spcPct val="50000"/>
              </a:spcBef>
              <a:buFontTx/>
              <a:buNone/>
            </a:pPr>
            <a:r>
              <a:rPr lang="en-US" altLang="en-US" sz="1200" b="0" dirty="0" err="1"/>
              <a:t>Sportys</a:t>
            </a:r>
            <a:r>
              <a:rPr lang="en-US" altLang="en-US" sz="1200" b="0" dirty="0"/>
              <a:t> Academy</a:t>
            </a:r>
          </a:p>
          <a:p>
            <a:pPr eaLnBrk="1" hangingPunct="1">
              <a:spcBef>
                <a:spcPct val="50000"/>
              </a:spcBef>
              <a:buFontTx/>
              <a:buNone/>
            </a:pPr>
            <a:r>
              <a:rPr lang="en-US" altLang="en-US" sz="1200" b="0" dirty="0"/>
              <a:t>UAA</a:t>
            </a:r>
          </a:p>
          <a:p>
            <a:pPr eaLnBrk="1" hangingPunct="1">
              <a:spcBef>
                <a:spcPct val="50000"/>
              </a:spcBef>
              <a:buFontTx/>
              <a:buNone/>
            </a:pPr>
            <a:r>
              <a:rPr lang="en-US" altLang="en-US" sz="1200" b="0" dirty="0"/>
              <a:t>UND</a:t>
            </a:r>
          </a:p>
        </p:txBody>
      </p:sp>
      <p:pic>
        <p:nvPicPr>
          <p:cNvPr id="512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422" y="4533608"/>
            <a:ext cx="75723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itle 1">
            <a:extLst>
              <a:ext uri="{FF2B5EF4-FFF2-40B4-BE49-F238E27FC236}">
                <a16:creationId xmlns:a16="http://schemas.microsoft.com/office/drawing/2014/main" id="{67B54928-6532-0445-8856-29572D9BE3D7}"/>
              </a:ext>
            </a:extLst>
          </p:cNvPr>
          <p:cNvSpPr>
            <a:spLocks noGrp="1" noChangeArrowheads="1"/>
          </p:cNvSpPr>
          <p:nvPr>
            <p:ph type="title"/>
          </p:nvPr>
        </p:nvSpPr>
        <p:spPr>
          <a:xfrm>
            <a:off x="463966" y="360473"/>
            <a:ext cx="8474075" cy="449262"/>
          </a:xfrm>
        </p:spPr>
        <p:txBody>
          <a:bodyPr>
            <a:noAutofit/>
          </a:bodyPr>
          <a:lstStyle/>
          <a:p>
            <a:pPr eaLnBrk="1" hangingPunct="1">
              <a:defRPr/>
            </a:pPr>
            <a:r>
              <a:rPr lang="en-US" altLang="en-US" sz="3200" dirty="0"/>
              <a:t>Thanks to Aviation Community Partners!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wipe(down)">
                                      <p:cBhvr>
                                        <p:cTn id="7" dur="75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09B809D1-662C-5C43-A8CB-5F276E376118}"/>
              </a:ext>
            </a:extLst>
          </p:cNvPr>
          <p:cNvSpPr>
            <a:spLocks noGrp="1" noChangeArrowheads="1"/>
          </p:cNvSpPr>
          <p:nvPr>
            <p:ph type="title"/>
          </p:nvPr>
        </p:nvSpPr>
        <p:spPr>
          <a:xfrm>
            <a:off x="435438" y="241300"/>
            <a:ext cx="8472488" cy="609600"/>
          </a:xfrm>
        </p:spPr>
        <p:txBody>
          <a:bodyPr>
            <a:normAutofit fontScale="90000"/>
          </a:bodyPr>
          <a:lstStyle/>
          <a:p>
            <a:pPr eaLnBrk="1" hangingPunct="1">
              <a:defRPr/>
            </a:pPr>
            <a:r>
              <a:rPr lang="en-US" altLang="en-US" dirty="0"/>
              <a:t>Questions?</a:t>
            </a:r>
          </a:p>
        </p:txBody>
      </p:sp>
      <p:pic>
        <p:nvPicPr>
          <p:cNvPr id="69635" name="image.jpeg" descr="imag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2543175"/>
            <a:ext cx="2154237"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6020" name="Content Placeholder 2">
            <a:extLst>
              <a:ext uri="{FF2B5EF4-FFF2-40B4-BE49-F238E27FC236}">
                <a16:creationId xmlns:a16="http://schemas.microsoft.com/office/drawing/2014/main" id="{AA45BCDA-CF98-D142-BF5F-245B654C6DD9}"/>
              </a:ext>
            </a:extLst>
          </p:cNvPr>
          <p:cNvSpPr>
            <a:spLocks noGrp="1" noChangeArrowheads="1"/>
          </p:cNvSpPr>
          <p:nvPr>
            <p:ph idx="1"/>
          </p:nvPr>
        </p:nvSpPr>
        <p:spPr>
          <a:xfrm>
            <a:off x="538163" y="1014767"/>
            <a:ext cx="8050213" cy="4391025"/>
          </a:xfrm>
        </p:spPr>
        <p:txBody>
          <a:bodyPr>
            <a:normAutofit/>
          </a:bodyPr>
          <a:lstStyle/>
          <a:p>
            <a:pPr eaLnBrk="1" hangingPunct="1">
              <a:defRPr/>
            </a:pPr>
            <a:endParaRPr lang="en-US" altLang="en-US" dirty="0"/>
          </a:p>
          <a:p>
            <a:pPr eaLnBrk="1" hangingPunct="1">
              <a:defRPr/>
            </a:pPr>
            <a:r>
              <a:rPr lang="en-US" altLang="en-US" dirty="0"/>
              <a:t>Airman Testing Webpage</a:t>
            </a:r>
          </a:p>
          <a:p>
            <a:pPr lvl="1" eaLnBrk="1" hangingPunct="1">
              <a:defRPr/>
            </a:pPr>
            <a:r>
              <a:rPr lang="en-US" altLang="en-US" dirty="0">
                <a:hlinkClick r:id="rId4"/>
              </a:rPr>
              <a:t>http://www.faa.gov/training_testing/testing/</a:t>
            </a:r>
            <a:endParaRPr lang="en-US" altLang="en-US" dirty="0"/>
          </a:p>
          <a:p>
            <a:pPr lvl="1" eaLnBrk="1" hangingPunct="1">
              <a:defRPr/>
            </a:pPr>
            <a:r>
              <a:rPr lang="en-US" altLang="en-US" dirty="0">
                <a:hlinkClick r:id="rId5"/>
              </a:rPr>
              <a:t>http://www.faa.gov/training_testing/testing/acs/</a:t>
            </a:r>
            <a:endParaRPr lang="en-US" altLang="en-US" dirty="0"/>
          </a:p>
          <a:p>
            <a:pPr eaLnBrk="1" hangingPunct="1">
              <a:defRPr/>
            </a:pPr>
            <a:endParaRPr lang="en-US" altLang="en-US" sz="900" dirty="0"/>
          </a:p>
          <a:p>
            <a:pPr marL="0" indent="0" eaLnBrk="1" hangingPunct="1">
              <a:buFontTx/>
              <a:buNone/>
              <a:defRPr/>
            </a:pPr>
            <a:endParaRPr lang="en-US" altLang="en-US" dirty="0"/>
          </a:p>
          <a:p>
            <a:pPr eaLnBrk="1" hangingPunct="1">
              <a:defRPr/>
            </a:pPr>
            <a:r>
              <a:rPr lang="en-US" altLang="en-US" dirty="0"/>
              <a:t>ACS Focus Team</a:t>
            </a:r>
          </a:p>
          <a:p>
            <a:pPr lvl="1" eaLnBrk="1" hangingPunct="1">
              <a:defRPr/>
            </a:pPr>
            <a:r>
              <a:rPr lang="en-US" altLang="en-US" dirty="0">
                <a:hlinkClick r:id="rId6"/>
              </a:rPr>
              <a:t>9-AVS-ACS-Focus-Team@FAA.gov</a:t>
            </a:r>
            <a:endParaRPr lang="en-US" altLang="en-US" dirty="0"/>
          </a:p>
          <a:p>
            <a:pPr lvl="1" eaLnBrk="1" hangingPunct="1">
              <a:defRPr/>
            </a:pPr>
            <a:endParaRPr lang="en-US" altLang="en-US" sz="1200" dirty="0"/>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GotoWebinar</a:t>
            </a:r>
            <a:r>
              <a:rPr lang="en-US" dirty="0"/>
              <a:t> Instructions</a:t>
            </a:r>
          </a:p>
        </p:txBody>
      </p:sp>
      <p:sp>
        <p:nvSpPr>
          <p:cNvPr id="3" name="Content Placeholder 2"/>
          <p:cNvSpPr>
            <a:spLocks noGrp="1"/>
          </p:cNvSpPr>
          <p:nvPr>
            <p:ph idx="1"/>
          </p:nvPr>
        </p:nvSpPr>
        <p:spPr/>
        <p:txBody>
          <a:bodyPr/>
          <a:lstStyle/>
          <a:p>
            <a:r>
              <a:rPr lang="en-US" dirty="0"/>
              <a:t>If you have questions, submit via the </a:t>
            </a:r>
            <a:r>
              <a:rPr lang="en-US" dirty="0" err="1"/>
              <a:t>GotoWebinar</a:t>
            </a:r>
            <a:r>
              <a:rPr lang="en-US" dirty="0"/>
              <a:t> panel</a:t>
            </a:r>
          </a:p>
          <a:p>
            <a:r>
              <a:rPr lang="en-US" dirty="0"/>
              <a:t>We will try to answer your questions during the Webinar, those that we miss will be answered in an email</a:t>
            </a:r>
          </a:p>
        </p:txBody>
      </p:sp>
      <p:sp>
        <p:nvSpPr>
          <p:cNvPr id="4" name="Slide Number Placeholder 3"/>
          <p:cNvSpPr>
            <a:spLocks noGrp="1"/>
          </p:cNvSpPr>
          <p:nvPr>
            <p:ph type="sldNum" sz="quarter" idx="12"/>
          </p:nvPr>
        </p:nvSpPr>
        <p:spPr/>
        <p:txBody>
          <a:bodyPr/>
          <a:lstStyle/>
          <a:p>
            <a:pPr>
              <a:defRPr/>
            </a:pPr>
            <a:fld id="{B5A29F0A-20DC-4502-B9FB-F8542F60B955}" type="slidenum">
              <a:rPr lang="en-US" altLang="en-US" smtClean="0"/>
              <a:pPr>
                <a:defRPr/>
              </a:pPr>
              <a:t>4</a:t>
            </a:fld>
            <a:endParaRPr lang="en-US" altLang="en-US"/>
          </a:p>
        </p:txBody>
      </p:sp>
      <p:pic>
        <p:nvPicPr>
          <p:cNvPr id="5" name="Picture 4"/>
          <p:cNvPicPr>
            <a:picLocks noChangeAspect="1"/>
          </p:cNvPicPr>
          <p:nvPr/>
        </p:nvPicPr>
        <p:blipFill>
          <a:blip r:embed="rId3"/>
          <a:stretch>
            <a:fillRect/>
          </a:stretch>
        </p:blipFill>
        <p:spPr>
          <a:xfrm>
            <a:off x="4520406" y="3320498"/>
            <a:ext cx="3800475" cy="2324100"/>
          </a:xfrm>
          <a:prstGeom prst="rect">
            <a:avLst/>
          </a:prstGeom>
        </p:spPr>
      </p:pic>
    </p:spTree>
    <p:extLst>
      <p:ext uri="{BB962C8B-B14F-4D97-AF65-F5344CB8AC3E}">
        <p14:creationId xmlns:p14="http://schemas.microsoft.com/office/powerpoint/2010/main" val="299476699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Control Panel Missing?</a:t>
            </a:r>
            <a:endParaRPr lang="en-US" dirty="0"/>
          </a:p>
        </p:txBody>
      </p:sp>
      <p:sp>
        <p:nvSpPr>
          <p:cNvPr id="3" name="Content Placeholder 2"/>
          <p:cNvSpPr>
            <a:spLocks noGrp="1"/>
          </p:cNvSpPr>
          <p:nvPr>
            <p:ph idx="1"/>
          </p:nvPr>
        </p:nvSpPr>
        <p:spPr/>
        <p:txBody>
          <a:bodyPr/>
          <a:lstStyle/>
          <a:p>
            <a:pPr>
              <a:defRPr/>
            </a:pPr>
            <a:r>
              <a:rPr lang="en-US" dirty="0"/>
              <a:t>The control panel </a:t>
            </a:r>
          </a:p>
          <a:p>
            <a:pPr marL="0" indent="0">
              <a:buFontTx/>
              <a:buNone/>
              <a:defRPr/>
            </a:pPr>
            <a:r>
              <a:rPr lang="en-US" dirty="0"/>
              <a:t>    minimizes </a:t>
            </a:r>
          </a:p>
          <a:p>
            <a:pPr>
              <a:defRPr/>
            </a:pPr>
            <a:r>
              <a:rPr lang="en-US" dirty="0"/>
              <a:t>Click the red arrow </a:t>
            </a:r>
          </a:p>
          <a:p>
            <a:pPr marL="0" indent="0">
              <a:buFontTx/>
              <a:buNone/>
              <a:defRPr/>
            </a:pPr>
            <a:r>
              <a:rPr lang="en-US" dirty="0"/>
              <a:t>    to bring it back</a:t>
            </a:r>
          </a:p>
          <a:p>
            <a:pPr marL="0" indent="0">
              <a:buFontTx/>
              <a:buNone/>
              <a:defRPr/>
            </a:pPr>
            <a:endParaRPr lang="en-US" dirty="0"/>
          </a:p>
        </p:txBody>
      </p:sp>
      <p:sp>
        <p:nvSpPr>
          <p:cNvPr id="4" name="Slide Number Placeholder 3"/>
          <p:cNvSpPr>
            <a:spLocks noGrp="1"/>
          </p:cNvSpPr>
          <p:nvPr>
            <p:ph type="sldNum" sz="quarter" idx="12"/>
          </p:nvPr>
        </p:nvSpPr>
        <p:spPr/>
        <p:txBody>
          <a:bodyPr/>
          <a:lstStyle/>
          <a:p>
            <a:pPr>
              <a:defRPr/>
            </a:pPr>
            <a:fld id="{B5A29F0A-20DC-4502-B9FB-F8542F60B955}" type="slidenum">
              <a:rPr lang="en-US" altLang="en-US" smtClean="0"/>
              <a:pPr>
                <a:defRPr/>
              </a:pPr>
              <a:t>5</a:t>
            </a:fld>
            <a:endParaRPr lang="en-US" altLang="en-US"/>
          </a:p>
        </p:txBody>
      </p:sp>
      <p:pic>
        <p:nvPicPr>
          <p:cNvPr id="5" name="Picture 4"/>
          <p:cNvPicPr>
            <a:picLocks noChangeAspect="1"/>
          </p:cNvPicPr>
          <p:nvPr/>
        </p:nvPicPr>
        <p:blipFill>
          <a:blip r:embed="rId3"/>
          <a:stretch>
            <a:fillRect/>
          </a:stretch>
        </p:blipFill>
        <p:spPr>
          <a:xfrm>
            <a:off x="5615609" y="1421296"/>
            <a:ext cx="1782141" cy="4273826"/>
          </a:xfrm>
          <a:prstGeom prst="rect">
            <a:avLst/>
          </a:prstGeom>
        </p:spPr>
      </p:pic>
    </p:spTree>
    <p:extLst>
      <p:ext uri="{BB962C8B-B14F-4D97-AF65-F5344CB8AC3E}">
        <p14:creationId xmlns:p14="http://schemas.microsoft.com/office/powerpoint/2010/main" val="421720197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Audio Problem?</a:t>
            </a:r>
            <a:endParaRPr lang="en-US" dirty="0"/>
          </a:p>
        </p:txBody>
      </p:sp>
      <p:sp>
        <p:nvSpPr>
          <p:cNvPr id="3" name="Content Placeholder 2"/>
          <p:cNvSpPr>
            <a:spLocks noGrp="1"/>
          </p:cNvSpPr>
          <p:nvPr>
            <p:ph idx="1"/>
          </p:nvPr>
        </p:nvSpPr>
        <p:spPr/>
        <p:txBody>
          <a:bodyPr/>
          <a:lstStyle/>
          <a:p>
            <a:r>
              <a:rPr lang="en-US" altLang="en-US" dirty="0"/>
              <a:t>We recommend you call in.</a:t>
            </a:r>
          </a:p>
          <a:p>
            <a:r>
              <a:rPr lang="en-US" altLang="en-US" dirty="0"/>
              <a:t>Consider hanging up and calling in again.</a:t>
            </a:r>
          </a:p>
          <a:p>
            <a:endParaRPr lang="en-US" dirty="0"/>
          </a:p>
        </p:txBody>
      </p:sp>
      <p:sp>
        <p:nvSpPr>
          <p:cNvPr id="4" name="Slide Number Placeholder 3"/>
          <p:cNvSpPr>
            <a:spLocks noGrp="1"/>
          </p:cNvSpPr>
          <p:nvPr>
            <p:ph type="sldNum" sz="quarter" idx="12"/>
          </p:nvPr>
        </p:nvSpPr>
        <p:spPr/>
        <p:txBody>
          <a:bodyPr/>
          <a:lstStyle/>
          <a:p>
            <a:pPr>
              <a:defRPr/>
            </a:pPr>
            <a:fld id="{B5A29F0A-20DC-4502-B9FB-F8542F60B955}" type="slidenum">
              <a:rPr lang="en-US" altLang="en-US" smtClean="0"/>
              <a:pPr>
                <a:defRPr/>
              </a:pPr>
              <a:t>6</a:t>
            </a:fld>
            <a:endParaRPr lang="en-US" altLang="en-US"/>
          </a:p>
        </p:txBody>
      </p:sp>
      <p:pic>
        <p:nvPicPr>
          <p:cNvPr id="5" name="Picture 4"/>
          <p:cNvPicPr>
            <a:picLocks noChangeAspect="1"/>
          </p:cNvPicPr>
          <p:nvPr/>
        </p:nvPicPr>
        <p:blipFill>
          <a:blip r:embed="rId3"/>
          <a:stretch>
            <a:fillRect/>
          </a:stretch>
        </p:blipFill>
        <p:spPr>
          <a:xfrm>
            <a:off x="2467768" y="2568229"/>
            <a:ext cx="4105275" cy="3152775"/>
          </a:xfrm>
          <a:prstGeom prst="rect">
            <a:avLst/>
          </a:prstGeom>
        </p:spPr>
      </p:pic>
    </p:spTree>
    <p:extLst>
      <p:ext uri="{BB962C8B-B14F-4D97-AF65-F5344CB8AC3E}">
        <p14:creationId xmlns:p14="http://schemas.microsoft.com/office/powerpoint/2010/main" val="149656098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63241">
            <a:off x="6789735" y="539797"/>
            <a:ext cx="19526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A78C6E5F-FDE3-8A46-8D75-09DD851B788F}"/>
              </a:ext>
            </a:extLst>
          </p:cNvPr>
          <p:cNvSpPr>
            <a:spLocks noGrp="1" noChangeArrowheads="1"/>
          </p:cNvSpPr>
          <p:nvPr>
            <p:ph type="title"/>
          </p:nvPr>
        </p:nvSpPr>
        <p:spPr>
          <a:xfrm>
            <a:off x="346075" y="215900"/>
            <a:ext cx="8472488" cy="609600"/>
          </a:xfrm>
        </p:spPr>
        <p:txBody>
          <a:bodyPr>
            <a:normAutofit fontScale="90000"/>
          </a:bodyPr>
          <a:lstStyle/>
          <a:p>
            <a:pPr eaLnBrk="1" hangingPunct="1">
              <a:defRPr/>
            </a:pPr>
            <a:r>
              <a:rPr lang="en-US" altLang="en-US" dirty="0"/>
              <a:t>Overview – ACS Changes</a:t>
            </a:r>
          </a:p>
        </p:txBody>
      </p:sp>
      <p:pic>
        <p:nvPicPr>
          <p:cNvPr id="1024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3706" y="2725445"/>
            <a:ext cx="21336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35DB58BD-5509-2042-91B2-4FB90BCF6E59}"/>
              </a:ext>
            </a:extLst>
          </p:cNvPr>
          <p:cNvSpPr>
            <a:spLocks noGrp="1" noChangeArrowheads="1"/>
          </p:cNvSpPr>
          <p:nvPr>
            <p:ph idx="1"/>
          </p:nvPr>
        </p:nvSpPr>
        <p:spPr>
          <a:xfrm>
            <a:off x="422275" y="877534"/>
            <a:ext cx="6838950" cy="5149850"/>
          </a:xfrm>
        </p:spPr>
        <p:txBody>
          <a:bodyPr>
            <a:normAutofit fontScale="92500" lnSpcReduction="20000"/>
          </a:bodyPr>
          <a:lstStyle/>
          <a:p>
            <a:pPr eaLnBrk="1" hangingPunct="1">
              <a:defRPr/>
            </a:pPr>
            <a:r>
              <a:rPr lang="en-US" altLang="en-US" sz="3000" b="0" dirty="0"/>
              <a:t>What’s new in 2018?</a:t>
            </a:r>
          </a:p>
          <a:p>
            <a:pPr lvl="1" eaLnBrk="1" hangingPunct="1">
              <a:defRPr/>
            </a:pPr>
            <a:r>
              <a:rPr lang="en-US" altLang="en-US" sz="2600" dirty="0"/>
              <a:t>Private Pilot – Airplane – revised</a:t>
            </a:r>
          </a:p>
          <a:p>
            <a:pPr lvl="1" eaLnBrk="1" hangingPunct="1">
              <a:defRPr/>
            </a:pPr>
            <a:r>
              <a:rPr lang="en-US" altLang="en-US" sz="2600" dirty="0"/>
              <a:t>Instrument Rating – Airplane – revised</a:t>
            </a:r>
          </a:p>
          <a:p>
            <a:pPr lvl="1" eaLnBrk="1" hangingPunct="1">
              <a:defRPr/>
            </a:pPr>
            <a:r>
              <a:rPr lang="en-US" altLang="en-US" sz="2600" dirty="0"/>
              <a:t>Commercial Pilot  – Airplane – revised</a:t>
            </a:r>
          </a:p>
          <a:p>
            <a:pPr eaLnBrk="1" hangingPunct="1">
              <a:defRPr/>
            </a:pPr>
            <a:endParaRPr lang="en-US" altLang="en-US" sz="1400" b="0" dirty="0"/>
          </a:p>
          <a:p>
            <a:pPr eaLnBrk="1" hangingPunct="1">
              <a:defRPr/>
            </a:pPr>
            <a:r>
              <a:rPr lang="en-US" altLang="en-US" sz="3000" b="0" dirty="0"/>
              <a:t>How do I use the ACS?</a:t>
            </a:r>
          </a:p>
          <a:p>
            <a:pPr eaLnBrk="1" hangingPunct="1">
              <a:defRPr/>
            </a:pPr>
            <a:endParaRPr lang="en-US" altLang="en-US" sz="1400" b="0" dirty="0"/>
          </a:p>
          <a:p>
            <a:pPr eaLnBrk="1" hangingPunct="1">
              <a:defRPr/>
            </a:pPr>
            <a:r>
              <a:rPr lang="en-US" altLang="en-US" sz="3000" b="0" dirty="0"/>
              <a:t>What’s next?</a:t>
            </a:r>
          </a:p>
          <a:p>
            <a:pPr lvl="1">
              <a:defRPr/>
            </a:pPr>
            <a:r>
              <a:rPr lang="en-US" altLang="en-US" sz="2600" dirty="0"/>
              <a:t>ATP</a:t>
            </a:r>
          </a:p>
          <a:p>
            <a:pPr lvl="1">
              <a:defRPr/>
            </a:pPr>
            <a:r>
              <a:rPr lang="en-US" altLang="en-US" sz="2600" dirty="0"/>
              <a:t>AMT</a:t>
            </a:r>
          </a:p>
          <a:p>
            <a:pPr lvl="1">
              <a:defRPr/>
            </a:pPr>
            <a:r>
              <a:rPr lang="en-US" altLang="en-US" sz="2600" dirty="0"/>
              <a:t>Instructor</a:t>
            </a:r>
          </a:p>
          <a:p>
            <a:pPr lvl="1">
              <a:defRPr/>
            </a:pPr>
            <a:r>
              <a:rPr lang="en-US" altLang="en-US" sz="2600" dirty="0"/>
              <a:t>Rotorcraft/Powered-Lift</a:t>
            </a:r>
          </a:p>
          <a:p>
            <a:pPr eaLnBrk="1" hangingPunct="1">
              <a:defRPr/>
            </a:pPr>
            <a:endParaRPr lang="en-US" altLang="en-US" sz="1400" b="0" dirty="0"/>
          </a:p>
          <a:p>
            <a:pPr eaLnBrk="1" hangingPunct="1">
              <a:defRPr/>
            </a:pPr>
            <a:r>
              <a:rPr lang="en-US" altLang="en-US" sz="3000" b="0" dirty="0"/>
              <a:t>Resources </a:t>
            </a:r>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r>
              <a:rPr lang="en-US" altLang="en-US"/>
              <a:t>Airman Certification System</a:t>
            </a:r>
          </a:p>
        </p:txBody>
      </p:sp>
      <p:pic>
        <p:nvPicPr>
          <p:cNvPr id="12291"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6738" y="1347788"/>
            <a:ext cx="7905750" cy="4286250"/>
          </a:xfrm>
        </p:spPr>
      </p:pic>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1438" y="193675"/>
            <a:ext cx="1333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CS = Systematic Approach">
            <a:extLst>
              <a:ext uri="{FF2B5EF4-FFF2-40B4-BE49-F238E27FC236}">
                <a16:creationId xmlns:a16="http://schemas.microsoft.com/office/drawing/2014/main" id="{F9A8FC38-8522-BD4D-8FAB-DDA7AC8DA732}"/>
              </a:ext>
            </a:extLst>
          </p:cNvPr>
          <p:cNvSpPr txBox="1">
            <a:spLocks noChangeArrowheads="1"/>
          </p:cNvSpPr>
          <p:nvPr/>
        </p:nvSpPr>
        <p:spPr bwMode="auto">
          <a:xfrm>
            <a:off x="342900" y="115888"/>
            <a:ext cx="6119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026" tIns="39026" rIns="39026" bIns="39026"/>
          <a:lstStyle>
            <a:lvl1pPr defTabSz="839788">
              <a:spcBef>
                <a:spcPct val="20000"/>
              </a:spcBef>
              <a:buChar char="•"/>
              <a:defRPr sz="2800" b="1">
                <a:solidFill>
                  <a:schemeClr val="tx1"/>
                </a:solidFill>
                <a:latin typeface="Arial" panose="020B0604020202020204" pitchFamily="34" charset="0"/>
              </a:defRPr>
            </a:lvl1pPr>
            <a:lvl2pPr marL="742950" indent="-285750" defTabSz="839788">
              <a:spcBef>
                <a:spcPct val="20000"/>
              </a:spcBef>
              <a:buChar char="–"/>
              <a:defRPr sz="2400">
                <a:solidFill>
                  <a:schemeClr val="tx1"/>
                </a:solidFill>
                <a:latin typeface="Arial" panose="020B0604020202020204" pitchFamily="34" charset="0"/>
              </a:defRPr>
            </a:lvl2pPr>
            <a:lvl3pPr marL="1143000" indent="-228600" defTabSz="839788">
              <a:spcBef>
                <a:spcPct val="20000"/>
              </a:spcBef>
              <a:buChar char="•"/>
              <a:defRPr sz="2000">
                <a:solidFill>
                  <a:schemeClr val="tx1"/>
                </a:solidFill>
                <a:latin typeface="Arial" panose="020B0604020202020204" pitchFamily="34" charset="0"/>
              </a:defRPr>
            </a:lvl3pPr>
            <a:lvl4pPr marL="1600200" indent="-228600" defTabSz="839788">
              <a:spcBef>
                <a:spcPct val="20000"/>
              </a:spcBef>
              <a:buChar char="–"/>
              <a:defRPr>
                <a:solidFill>
                  <a:schemeClr val="tx1"/>
                </a:solidFill>
                <a:latin typeface="Arial" panose="020B0604020202020204" pitchFamily="34" charset="0"/>
              </a:defRPr>
            </a:lvl4pPr>
            <a:lvl5pPr marL="2057400" indent="-228600" defTabSz="839788">
              <a:spcBef>
                <a:spcPct val="20000"/>
              </a:spcBef>
              <a:buChar char="»"/>
              <a:defRPr>
                <a:solidFill>
                  <a:schemeClr val="tx1"/>
                </a:solidFill>
                <a:latin typeface="Arial" panose="020B0604020202020204" pitchFamily="34" charset="0"/>
              </a:defRPr>
            </a:lvl5pPr>
            <a:lvl6pPr marL="2514600" indent="-228600" defTabSz="839788"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839788"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839788"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839788"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2400">
                <a:solidFill>
                  <a:srgbClr val="1D2F68"/>
                </a:solidFill>
                <a:sym typeface="Arial" panose="020B0604020202020204" pitchFamily="34" charset="0"/>
              </a:rPr>
              <a:t>Airman Certification System</a:t>
            </a:r>
          </a:p>
        </p:txBody>
      </p:sp>
      <p:pic>
        <p:nvPicPr>
          <p:cNvPr id="20483" name="Picture 3">
            <a:extLst>
              <a:ext uri="{FF2B5EF4-FFF2-40B4-BE49-F238E27FC236}">
                <a16:creationId xmlns:a16="http://schemas.microsoft.com/office/drawing/2014/main" id="{AA55A80A-9464-5948-B72E-AC3192846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3184525"/>
            <a:ext cx="4481512"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6">
            <a:extLst>
              <a:ext uri="{FF2B5EF4-FFF2-40B4-BE49-F238E27FC236}">
                <a16:creationId xmlns:a16="http://schemas.microsoft.com/office/drawing/2014/main" id="{D79A5111-B927-EE4C-B76E-AB62DD0E5051}"/>
              </a:ext>
            </a:extLst>
          </p:cNvPr>
          <p:cNvSpPr txBox="1">
            <a:spLocks noChangeArrowheads="1"/>
          </p:cNvSpPr>
          <p:nvPr/>
        </p:nvSpPr>
        <p:spPr bwMode="auto">
          <a:xfrm>
            <a:off x="430213" y="1019175"/>
            <a:ext cx="14033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200">
                <a:solidFill>
                  <a:srgbClr val="002060"/>
                </a:solidFill>
              </a:rPr>
              <a:t>49 USC 44703</a:t>
            </a:r>
          </a:p>
        </p:txBody>
      </p:sp>
      <p:sp>
        <p:nvSpPr>
          <p:cNvPr id="20485" name="Rectangle 8">
            <a:extLst>
              <a:ext uri="{FF2B5EF4-FFF2-40B4-BE49-F238E27FC236}">
                <a16:creationId xmlns:a16="http://schemas.microsoft.com/office/drawing/2014/main" id="{1134682B-4CC8-1342-A1CE-C24B44254D73}"/>
              </a:ext>
            </a:extLst>
          </p:cNvPr>
          <p:cNvSpPr>
            <a:spLocks noChangeArrowheads="1"/>
          </p:cNvSpPr>
          <p:nvPr/>
        </p:nvSpPr>
        <p:spPr bwMode="auto">
          <a:xfrm>
            <a:off x="393700" y="1235075"/>
            <a:ext cx="3289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000" b="0"/>
              <a:t>The Administrator of the Federal Aviation Administration shall issue an airman certificate to an individual …qualified for…the position to be authorized by the certificate.</a:t>
            </a:r>
          </a:p>
        </p:txBody>
      </p:sp>
      <p:sp>
        <p:nvSpPr>
          <p:cNvPr id="20486" name="TextBox 41">
            <a:extLst>
              <a:ext uri="{FF2B5EF4-FFF2-40B4-BE49-F238E27FC236}">
                <a16:creationId xmlns:a16="http://schemas.microsoft.com/office/drawing/2014/main" id="{78F23CDC-B946-4047-932D-0525F38B92C0}"/>
              </a:ext>
            </a:extLst>
          </p:cNvPr>
          <p:cNvSpPr txBox="1">
            <a:spLocks noChangeArrowheads="1"/>
          </p:cNvSpPr>
          <p:nvPr/>
        </p:nvSpPr>
        <p:spPr bwMode="auto">
          <a:xfrm>
            <a:off x="3756025" y="990600"/>
            <a:ext cx="14033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200">
                <a:solidFill>
                  <a:srgbClr val="002060"/>
                </a:solidFill>
              </a:rPr>
              <a:t>49 USC 44702</a:t>
            </a:r>
          </a:p>
        </p:txBody>
      </p:sp>
      <p:sp>
        <p:nvSpPr>
          <p:cNvPr id="44" name="Rectangle 43">
            <a:extLst>
              <a:ext uri="{FF2B5EF4-FFF2-40B4-BE49-F238E27FC236}">
                <a16:creationId xmlns:a16="http://schemas.microsoft.com/office/drawing/2014/main" id="{CBF6B0B1-589A-074E-9C3C-B565F4C4CD11}"/>
              </a:ext>
            </a:extLst>
          </p:cNvPr>
          <p:cNvSpPr/>
          <p:nvPr/>
        </p:nvSpPr>
        <p:spPr bwMode="auto">
          <a:xfrm>
            <a:off x="3719513" y="1206500"/>
            <a:ext cx="5102225" cy="554038"/>
          </a:xfrm>
          <a:prstGeom prst="rect">
            <a:avLst/>
          </a:prstGeom>
        </p:spPr>
        <p:txBody>
          <a:bodyPr>
            <a:spAutoFit/>
          </a:bodyPr>
          <a:lstStyle/>
          <a:p>
            <a:pPr>
              <a:defRPr/>
            </a:pPr>
            <a:r>
              <a:rPr lang="en-US" sz="1000" dirty="0"/>
              <a:t>(d) </a:t>
            </a:r>
            <a:r>
              <a:rPr lang="en-US" sz="1000" cap="small" dirty="0"/>
              <a:t>Delegation T</a:t>
            </a:r>
            <a:r>
              <a:rPr lang="en-US" sz="1000" dirty="0"/>
              <a:t>he Administrator may delegate to a qualified private person …a matter related to—(A) the examination, testing, and inspection necessary to issue a certificate under this chapter; and (B) issuing the certificate</a:t>
            </a:r>
          </a:p>
        </p:txBody>
      </p:sp>
      <p:sp>
        <p:nvSpPr>
          <p:cNvPr id="20488" name="TextBox 51">
            <a:extLst>
              <a:ext uri="{FF2B5EF4-FFF2-40B4-BE49-F238E27FC236}">
                <a16:creationId xmlns:a16="http://schemas.microsoft.com/office/drawing/2014/main" id="{BE425B40-6363-9544-9D92-C45F138980FC}"/>
              </a:ext>
            </a:extLst>
          </p:cNvPr>
          <p:cNvSpPr txBox="1">
            <a:spLocks noChangeArrowheads="1"/>
          </p:cNvSpPr>
          <p:nvPr/>
        </p:nvSpPr>
        <p:spPr bwMode="auto">
          <a:xfrm>
            <a:off x="398463" y="2103438"/>
            <a:ext cx="8469312"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200">
                <a:solidFill>
                  <a:srgbClr val="002060"/>
                </a:solidFill>
              </a:rPr>
              <a:t>14 CFR part 61: </a:t>
            </a:r>
            <a:r>
              <a:rPr lang="en-US" altLang="en-US" sz="1100" i="1"/>
              <a:t>FAA regulations set forth the requirements and conditions for issuance of pilot/instructor certificates &amp; rating in terms of aeronautical experience and broad subject areas for aeronautical knowledge and flight proficiency (skill).</a:t>
            </a:r>
          </a:p>
        </p:txBody>
      </p:sp>
      <p:sp>
        <p:nvSpPr>
          <p:cNvPr id="20489" name="TextBox 17">
            <a:extLst>
              <a:ext uri="{FF2B5EF4-FFF2-40B4-BE49-F238E27FC236}">
                <a16:creationId xmlns:a16="http://schemas.microsoft.com/office/drawing/2014/main" id="{DA1F3961-2006-944F-907E-404164151A1C}"/>
              </a:ext>
            </a:extLst>
          </p:cNvPr>
          <p:cNvSpPr txBox="1">
            <a:spLocks noChangeArrowheads="1"/>
          </p:cNvSpPr>
          <p:nvPr/>
        </p:nvSpPr>
        <p:spPr bwMode="auto">
          <a:xfrm>
            <a:off x="377825" y="715963"/>
            <a:ext cx="85471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100" i="1"/>
              <a:t>Statutes provide for the Administrator to determine qualifications and to use designees to examine/test/issue certificates. </a:t>
            </a:r>
          </a:p>
        </p:txBody>
      </p:sp>
      <p:sp>
        <p:nvSpPr>
          <p:cNvPr id="24" name="TextBox 23">
            <a:extLst>
              <a:ext uri="{FF2B5EF4-FFF2-40B4-BE49-F238E27FC236}">
                <a16:creationId xmlns:a16="http://schemas.microsoft.com/office/drawing/2014/main" id="{3C310199-ECD0-F441-ABCB-BEE935E9F83E}"/>
              </a:ext>
            </a:extLst>
          </p:cNvPr>
          <p:cNvSpPr txBox="1"/>
          <p:nvPr/>
        </p:nvSpPr>
        <p:spPr bwMode="auto">
          <a:xfrm>
            <a:off x="417513" y="3192463"/>
            <a:ext cx="3914775" cy="24923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200" i="1" dirty="0"/>
              <a:t>Through the Aviation Rulemaking Advisory Committee (ARAC), the FAA receives essential advice and recommendations from the aviation community on keeping all components of the airman certification system up to date in the context of constant change.</a:t>
            </a:r>
          </a:p>
          <a:p>
            <a:pPr>
              <a:defRPr/>
            </a:pPr>
            <a:endParaRPr lang="en-US" sz="1200" i="1" dirty="0"/>
          </a:p>
          <a:p>
            <a:pPr marL="171450" indent="-171450">
              <a:buFont typeface="Arial" panose="020B0604020202020204" pitchFamily="34" charset="0"/>
              <a:buChar char="•"/>
              <a:defRPr/>
            </a:pPr>
            <a:r>
              <a:rPr lang="en-US" sz="1200" i="1" dirty="0"/>
              <a:t>Specific guidance to designees via the Practical Test Standards or Airman Certification Standards for a given certificate or rating.</a:t>
            </a:r>
          </a:p>
          <a:p>
            <a:pPr marL="171450" indent="-171450">
              <a:buFont typeface="Arial" panose="020B0604020202020204" pitchFamily="34" charset="0"/>
              <a:buChar char="•"/>
              <a:defRPr/>
            </a:pPr>
            <a:endParaRPr lang="en-US" sz="1200" i="1" dirty="0"/>
          </a:p>
          <a:p>
            <a:pPr marL="171450" indent="-171450">
              <a:buFont typeface="Arial" panose="020B0604020202020204" pitchFamily="34" charset="0"/>
              <a:buChar char="•"/>
              <a:defRPr/>
            </a:pPr>
            <a:r>
              <a:rPr lang="en-US" sz="1200" i="1" dirty="0"/>
              <a:t>Keeping FAA advisory handbooks up to date</a:t>
            </a:r>
          </a:p>
          <a:p>
            <a:pPr marL="171450" indent="-171450">
              <a:buFont typeface="Arial" panose="020B0604020202020204" pitchFamily="34" charset="0"/>
              <a:buChar char="•"/>
              <a:defRPr/>
            </a:pPr>
            <a:endParaRPr lang="en-US" sz="1200" i="1" dirty="0"/>
          </a:p>
          <a:p>
            <a:pPr marL="171450" indent="-171450">
              <a:buFont typeface="Arial" panose="020B0604020202020204" pitchFamily="34" charset="0"/>
              <a:buChar char="•"/>
              <a:defRPr/>
            </a:pPr>
            <a:r>
              <a:rPr lang="en-US" sz="1200" i="1" dirty="0"/>
              <a:t>Best practices for effective testing</a:t>
            </a:r>
          </a:p>
        </p:txBody>
      </p:sp>
      <p:sp>
        <p:nvSpPr>
          <p:cNvPr id="20491" name="TextBox 60">
            <a:extLst>
              <a:ext uri="{FF2B5EF4-FFF2-40B4-BE49-F238E27FC236}">
                <a16:creationId xmlns:a16="http://schemas.microsoft.com/office/drawing/2014/main" id="{6C8C1DA6-1889-944B-9ACA-7CF42999F024}"/>
              </a:ext>
            </a:extLst>
          </p:cNvPr>
          <p:cNvSpPr txBox="1">
            <a:spLocks noChangeArrowheads="1"/>
          </p:cNvSpPr>
          <p:nvPr/>
        </p:nvSpPr>
        <p:spPr bwMode="auto">
          <a:xfrm>
            <a:off x="377825" y="2816225"/>
            <a:ext cx="24050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200">
                <a:solidFill>
                  <a:srgbClr val="1D2F68"/>
                </a:solidFill>
              </a:rPr>
              <a:t>Implementing Guidance</a:t>
            </a:r>
          </a:p>
        </p:txBody>
      </p:sp>
      <p:cxnSp>
        <p:nvCxnSpPr>
          <p:cNvPr id="20492" name="Straight Connector 2">
            <a:extLst>
              <a:ext uri="{FF2B5EF4-FFF2-40B4-BE49-F238E27FC236}">
                <a16:creationId xmlns:a16="http://schemas.microsoft.com/office/drawing/2014/main" id="{9CC0E400-2963-1447-A02B-FD262E5D235F}"/>
              </a:ext>
            </a:extLst>
          </p:cNvPr>
          <p:cNvCxnSpPr>
            <a:cxnSpLocks noChangeShapeType="1"/>
          </p:cNvCxnSpPr>
          <p:nvPr/>
        </p:nvCxnSpPr>
        <p:spPr bwMode="auto">
          <a:xfrm>
            <a:off x="428625" y="2035175"/>
            <a:ext cx="824071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3" name="Straight Connector 21">
            <a:extLst>
              <a:ext uri="{FF2B5EF4-FFF2-40B4-BE49-F238E27FC236}">
                <a16:creationId xmlns:a16="http://schemas.microsoft.com/office/drawing/2014/main" id="{9940D181-1DA2-794B-B54C-882A1FA608AA}"/>
              </a:ext>
            </a:extLst>
          </p:cNvPr>
          <p:cNvCxnSpPr>
            <a:cxnSpLocks noChangeShapeType="1"/>
          </p:cNvCxnSpPr>
          <p:nvPr/>
        </p:nvCxnSpPr>
        <p:spPr bwMode="auto">
          <a:xfrm>
            <a:off x="455613" y="636588"/>
            <a:ext cx="824071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4" name="Straight Connector 22">
            <a:extLst>
              <a:ext uri="{FF2B5EF4-FFF2-40B4-BE49-F238E27FC236}">
                <a16:creationId xmlns:a16="http://schemas.microsoft.com/office/drawing/2014/main" id="{973524A3-5862-A743-84DC-6FE992D0E5F8}"/>
              </a:ext>
            </a:extLst>
          </p:cNvPr>
          <p:cNvCxnSpPr>
            <a:cxnSpLocks noChangeShapeType="1"/>
          </p:cNvCxnSpPr>
          <p:nvPr/>
        </p:nvCxnSpPr>
        <p:spPr bwMode="auto">
          <a:xfrm>
            <a:off x="455613" y="2662238"/>
            <a:ext cx="824071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81870156"/>
      </p:ext>
    </p:extLst>
  </p:cSld>
  <p:clrMapOvr>
    <a:masterClrMapping/>
  </p:clrMapOvr>
  <p:transition spd="slow">
    <p:circl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14430</TotalTime>
  <Words>7227</Words>
  <Application>Microsoft Office PowerPoint</Application>
  <PresentationFormat>On-screen Show (4:3)</PresentationFormat>
  <Paragraphs>542</Paragraphs>
  <Slides>36</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MS PGothic</vt:lpstr>
      <vt:lpstr>Arial</vt:lpstr>
      <vt:lpstr>Arial Unicode MS</vt:lpstr>
      <vt:lpstr>Helvetica</vt:lpstr>
      <vt:lpstr>Times New Roman</vt:lpstr>
      <vt:lpstr>1_Custom Design</vt:lpstr>
      <vt:lpstr>2_Custom Design</vt:lpstr>
      <vt:lpstr>Using the      Airman Certification Standards</vt:lpstr>
      <vt:lpstr>Presenter/Panelists</vt:lpstr>
      <vt:lpstr>We are recording</vt:lpstr>
      <vt:lpstr>GotoWebinar Instructions</vt:lpstr>
      <vt:lpstr>Control Panel Missing?</vt:lpstr>
      <vt:lpstr>Audio Problem?</vt:lpstr>
      <vt:lpstr>Overview – ACS Changes</vt:lpstr>
      <vt:lpstr>Airman Certification System</vt:lpstr>
      <vt:lpstr>PowerPoint Presentation</vt:lpstr>
      <vt:lpstr>What Changed?</vt:lpstr>
      <vt:lpstr>Major Enhancements Page</vt:lpstr>
      <vt:lpstr>Introduction – Global</vt:lpstr>
      <vt:lpstr>Global Changes</vt:lpstr>
      <vt:lpstr>Global Changes</vt:lpstr>
      <vt:lpstr>Private Pilot – Airplane ACS</vt:lpstr>
      <vt:lpstr>PowerPoint Presentation</vt:lpstr>
      <vt:lpstr>Private Pilot – Airplane ACS</vt:lpstr>
      <vt:lpstr>Private Pilot – Airplane Appendices</vt:lpstr>
      <vt:lpstr>                                  </vt:lpstr>
      <vt:lpstr>Instrument Rating – Airplane ACS</vt:lpstr>
      <vt:lpstr>Instrument Rating – Airplane ACS</vt:lpstr>
      <vt:lpstr>Instrument Rating – Airplane ACS</vt:lpstr>
      <vt:lpstr>Instrument Rating – Airplane ACS Appendices</vt:lpstr>
      <vt:lpstr>Commercial Pilot – Airplane ACS</vt:lpstr>
      <vt:lpstr>Commercial Pilot – Airplane ACS</vt:lpstr>
      <vt:lpstr>Commercial Pilot – Airplane ACS Appendices</vt:lpstr>
      <vt:lpstr>What’s Next for the ACS?</vt:lpstr>
      <vt:lpstr>ATP ACS</vt:lpstr>
      <vt:lpstr>Instructor ACS</vt:lpstr>
      <vt:lpstr>Instructor ACS – Sneak Preview</vt:lpstr>
      <vt:lpstr>Instructor ACS</vt:lpstr>
      <vt:lpstr>Instructor ACS</vt:lpstr>
      <vt:lpstr>Airman Testing Webpage</vt:lpstr>
      <vt:lpstr>ACS Webpage</vt:lpstr>
      <vt:lpstr>Thanks to Aviation Community Partners!</vt:lpstr>
      <vt:lpstr>Questions?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Manos, Patricia (NIH/CSR) [E]</cp:lastModifiedBy>
  <cp:revision>854</cp:revision>
  <cp:lastPrinted>2018-06-06T12:39:55Z</cp:lastPrinted>
  <dcterms:created xsi:type="dcterms:W3CDTF">2005-01-28T20:32:53Z</dcterms:created>
  <dcterms:modified xsi:type="dcterms:W3CDTF">2018-06-12T10:28:31Z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160511 ACS for DPEs</vt:lpwstr>
  </property>
  <property fmtid="{D5CDD505-2E9C-101B-9397-08002B2CF9AE}" pid="4" name="ArticulateGUID">
    <vt:lpwstr>F9E703F8-1F47-4B3F-8EA8-D000BC20223D</vt:lpwstr>
  </property>
  <property fmtid="{D5CDD505-2E9C-101B-9397-08002B2CF9AE}" pid="5" name="ArticulateProjectFull">
    <vt:lpwstr>C:\Users\avi8rixAZ\Documents\My Dropbox\180201 ACS Presentation - Updated.ppta</vt:lpwstr>
  </property>
</Properties>
</file>